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82" r:id="rId2"/>
    <p:sldId id="279" r:id="rId3"/>
    <p:sldId id="271" r:id="rId4"/>
    <p:sldId id="273" r:id="rId5"/>
    <p:sldId id="275" r:id="rId6"/>
    <p:sldId id="281" r:id="rId7"/>
    <p:sldId id="284" r:id="rId8"/>
    <p:sldId id="285" r:id="rId9"/>
    <p:sldId id="287" r:id="rId10"/>
    <p:sldId id="289" r:id="rId11"/>
    <p:sldId id="288" r:id="rId12"/>
    <p:sldId id="283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beigi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A903CCE-050B-428F-B7C4-11ACB33FAE9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22D20FC-E4B8-4DD9-BE7B-0E7CBFDBE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57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6124-6C6E-4B84-8C01-BF865A606E1C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336513" cy="29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6768752" cy="5632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>
                <a:cs typeface="2  Nazanin" panose="00000400000000000000" pitchFamily="2" charset="-78"/>
              </a:rPr>
              <a:t>پسرم! چهار چيز از من يادگير (در خوبى ها )، و چهار چيز به خاطر بسپار (هشدارها)، كه تا به آن ها عمل مى كنى زيان نبيني: 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b="1" u="sng" dirty="0">
                <a:solidFill>
                  <a:srgbClr val="006400"/>
                </a:solidFill>
                <a:cs typeface="2  Nazanin" panose="00000400000000000000" pitchFamily="2" charset="-78"/>
              </a:rPr>
              <a:t>الف ـ خوبى ها </a:t>
            </a:r>
            <a:r>
              <a:rPr lang="fa-IR" sz="2400" dirty="0">
                <a:cs typeface="2  Nazanin" panose="00000400000000000000" pitchFamily="2" charset="-78"/>
              </a:rPr>
              <a:t/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1 ـ همانا ارزشمند ترين بى نيازى عقل است. 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2 ـ و بزرگ ترين فقر بى خردى است. 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3 ـ و ترسناك ترين تنهايى خود پسندى است. 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4 ـ و گرامى ترين ارزش خانوادگى، اخلاق نيكوست. 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fa-IR" sz="2400" b="1" u="sng" dirty="0">
                <a:solidFill>
                  <a:srgbClr val="006400"/>
                </a:solidFill>
                <a:cs typeface="2  Nazanin" panose="00000400000000000000" pitchFamily="2" charset="-78"/>
              </a:rPr>
              <a:t>ب ـ هشدار ها </a:t>
            </a:r>
            <a:r>
              <a:rPr lang="fa-IR" sz="2400" dirty="0">
                <a:cs typeface="2  Davat" panose="00000400000000000000" pitchFamily="2" charset="-78"/>
              </a:rPr>
              <a:t/>
            </a:r>
            <a:br>
              <a:rPr lang="fa-IR" sz="2400" dirty="0">
                <a:cs typeface="2  Davat" panose="00000400000000000000" pitchFamily="2" charset="-78"/>
              </a:rPr>
            </a:br>
            <a:r>
              <a:rPr lang="fa-IR" sz="2400" dirty="0">
                <a:cs typeface="2  Davat" panose="00000400000000000000" pitchFamily="2" charset="-78"/>
              </a:rPr>
              <a:t>1 ـ پسرم ! از دوستى با احمق بپرهيز، چرا كه مى خواهد به تو نفعى رساند اما دچار زيانت مى كند. </a:t>
            </a:r>
            <a:br>
              <a:rPr lang="fa-IR" sz="2400" dirty="0">
                <a:cs typeface="2  Davat" panose="00000400000000000000" pitchFamily="2" charset="-78"/>
              </a:rPr>
            </a:br>
            <a:r>
              <a:rPr lang="fa-IR" sz="2400" dirty="0">
                <a:cs typeface="2  Davat" panose="00000400000000000000" pitchFamily="2" charset="-78"/>
              </a:rPr>
              <a:t>2 ـ از دوستى با بخيل بپرهيز، زيرا آنچه را كه سخت به آن نياز دارى از تو دريغ مى دارد. </a:t>
            </a:r>
            <a:br>
              <a:rPr lang="fa-IR" sz="2400" dirty="0">
                <a:cs typeface="2  Davat" panose="00000400000000000000" pitchFamily="2" charset="-78"/>
              </a:rPr>
            </a:br>
            <a:r>
              <a:rPr lang="fa-IR" sz="2400" dirty="0">
                <a:cs typeface="2  Davat" panose="00000400000000000000" pitchFamily="2" charset="-78"/>
              </a:rPr>
              <a:t>3 ـ و از دوستى با بدكار بپرهيز، كه با اندك بهايى تو را مى فروشد. </a:t>
            </a:r>
            <a:br>
              <a:rPr lang="fa-IR" sz="2400" dirty="0">
                <a:cs typeface="2  Davat" panose="00000400000000000000" pitchFamily="2" charset="-78"/>
              </a:rPr>
            </a:br>
            <a:r>
              <a:rPr lang="fa-IR" sz="2400" dirty="0">
                <a:cs typeface="2  Davat" panose="00000400000000000000" pitchFamily="2" charset="-78"/>
              </a:rPr>
              <a:t>4 ـ و از دوستى با دروغگو بپرهيز كه به سراب ماند: دور را به تو نزديك، و نزديك را دور مى نماياند</a:t>
            </a:r>
            <a:r>
              <a:rPr lang="fa-IR" dirty="0">
                <a:cs typeface="2  Davat" panose="00000400000000000000" pitchFamily="2" charset="-78"/>
              </a:rPr>
              <a:t>.</a:t>
            </a:r>
            <a:endParaRPr lang="en-US" dirty="0"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6573198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96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4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1647034"/>
            <a:ext cx="633670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15616" y="548680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cs typeface="2  Titr" pitchFamily="2" charset="-78"/>
              </a:rPr>
              <a:t>امید واریم خداوند همه ما را در زمره خادمان به ساحت مقدس قرآن کریم و اهل بیت</a:t>
            </a:r>
            <a:r>
              <a:rPr lang="fa-IR" sz="1600" dirty="0">
                <a:solidFill>
                  <a:srgbClr val="0070C0"/>
                </a:solidFill>
                <a:cs typeface="2  Titr" pitchFamily="2" charset="-78"/>
              </a:rPr>
              <a:t> (ع) </a:t>
            </a:r>
            <a:r>
              <a:rPr lang="fa-IR" sz="2400" dirty="0">
                <a:solidFill>
                  <a:srgbClr val="0070C0"/>
                </a:solidFill>
                <a:cs typeface="2  Titr" pitchFamily="2" charset="-78"/>
              </a:rPr>
              <a:t>قرار دهد.</a:t>
            </a:r>
            <a:r>
              <a:rPr lang="fa-IR" dirty="0">
                <a:solidFill>
                  <a:srgbClr val="0070C0"/>
                </a:solidFill>
                <a:cs typeface="2  Titr" pitchFamily="2" charset="-78"/>
              </a:rPr>
              <a:t/>
            </a:r>
            <a:br>
              <a:rPr lang="fa-IR" dirty="0">
                <a:solidFill>
                  <a:srgbClr val="0070C0"/>
                </a:solidFill>
                <a:cs typeface="2  Titr" pitchFamily="2" charset="-78"/>
              </a:rPr>
            </a:br>
            <a:r>
              <a:rPr lang="fa-IR" dirty="0">
                <a:solidFill>
                  <a:srgbClr val="00B050"/>
                </a:solidFill>
                <a:cs typeface="2  Titr" pitchFamily="2" charset="-78"/>
              </a:rPr>
              <a:t>                                                                             </a:t>
            </a:r>
            <a:r>
              <a:rPr lang="en-US" dirty="0" smtClean="0">
                <a:solidFill>
                  <a:srgbClr val="00B050"/>
                </a:solidFill>
                <a:cs typeface="2  Titr" pitchFamily="2" charset="-78"/>
              </a:rPr>
              <a:t>               </a:t>
            </a:r>
            <a:r>
              <a:rPr lang="fa-IR" dirty="0" smtClean="0">
                <a:solidFill>
                  <a:srgbClr val="00B050"/>
                </a:solidFill>
                <a:cs typeface="2  Titr" pitchFamily="2" charset="-78"/>
              </a:rPr>
              <a:t>     </a:t>
            </a:r>
            <a:r>
              <a:rPr lang="fa-IR" dirty="0">
                <a:solidFill>
                  <a:srgbClr val="00B050"/>
                </a:solidFill>
                <a:cs typeface="2  Titr" pitchFamily="2" charset="-78"/>
              </a:rPr>
              <a:t>انشاء الله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229200"/>
            <a:ext cx="69127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a-IR" sz="2000" dirty="0"/>
              <a:t>دانش، ميراثى گرانبها، و آداب، زيورهاى هميشه تازه، و انديشه، آيينه اى شفاف است. 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7368" y="3068960"/>
            <a:ext cx="64807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امام على علیه السلام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CC99F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قُمْ عَن مَجلِسِکَ ِلأبیکَ و مُعَلِّمِکَ و إن کُنتَ أمیرا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به احترام پدر و معلّمت از جاى برخیز ، گرچه فرمان روا باشى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منبع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غررالحکم و دررالکلم ،ح2341</a:t>
            </a:r>
            <a:endParaRPr kumimoji="0" lang="en-US" altLang="en-US" sz="14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uupload.ir/files/51aa_سخنان-بزرگان-صب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9124"/>
            <a:ext cx="7200800" cy="22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064896" cy="561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86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431760"/>
            <a:ext cx="6264696" cy="20928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2  Davat" panose="00000400000000000000" pitchFamily="2" charset="-78"/>
              </a:rPr>
              <a:t>سينه خردمند صندوق راز اوست و خوشرويى وسيله دوست يابى، و شكيبايى، گورستان پوشاننده عيب هاست. و يا فرمود: پرسش كردن وسيله پوشاندن عيب هاست ، و انسان از خود راضى، دشمنان او فراوانند.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4509120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228647"/>
            <a:ext cx="7200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9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font1"/>
              </a:rPr>
              <a:t>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font1"/>
              </a:rPr>
              <a:t>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339966"/>
              </a:solidFill>
              <a:latin typeface="font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ont1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ont1"/>
              </a:rPr>
            </a:b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font1"/>
                <a:cs typeface="Arial" panose="020B0604020202020204" pitchFamily="34" charset="0"/>
              </a:rPr>
              <a:t>هر که تنگدست شد و نپنداشت که این از لطف خدا به اوست، یک آرزو را ضایع کرده و هر که وسعت در مال یافت و نپنداشت که این یک غافلگیرى از سوى خداست، در جاى ترسناکى آسوده مانده است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font1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ont1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2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font1"/>
                <a:cs typeface="Arial" panose="020B0604020202020204" pitchFamily="34" charset="0"/>
              </a:rPr>
              <a:t>منبع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font1"/>
                <a:cs typeface="Arial" panose="020B0604020202020204" pitchFamily="34" charset="0"/>
              </a:rPr>
              <a:t>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font1"/>
            </a:endParaRPr>
          </a:p>
        </p:txBody>
      </p:sp>
      <p:pic>
        <p:nvPicPr>
          <p:cNvPr id="2051" name="Picture 3" descr="http://uupload.ir/files/uyem_4382597-830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040560" cy="3638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157192"/>
            <a:ext cx="64087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b="1" dirty="0">
                <a:cs typeface="2  Davat" panose="00000400000000000000" pitchFamily="2" charset="-78"/>
              </a:rPr>
              <a:t>با مردم آن گونه معاشرت كنيد، كه اگر مْرديد بر شما اشك ريزند، و اگر زنده مانديد، با اشتياق سوى شما آيند.</a:t>
            </a:r>
            <a:r>
              <a:rPr lang="fa-IR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040560" cy="42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85800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9552" y="4725144"/>
            <a:ext cx="712879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rgbClr val="333399"/>
                </a:solidFill>
                <a:latin typeface="IRANSans-web"/>
                <a:cs typeface="2  Davat" panose="00000400000000000000" pitchFamily="2" charset="-78"/>
              </a:rPr>
              <a:t>امیرالمؤمنین</a:t>
            </a:r>
            <a:r>
              <a:rPr lang="fa-IR" sz="1400" b="1" dirty="0">
                <a:solidFill>
                  <a:srgbClr val="333399"/>
                </a:solidFill>
                <a:latin typeface="IRANSans-web"/>
                <a:cs typeface="2  Davat" panose="00000400000000000000" pitchFamily="2" charset="-78"/>
              </a:rPr>
              <a:t>(ع)</a:t>
            </a:r>
            <a:r>
              <a:rPr lang="fa-IR" b="1" dirty="0">
                <a:solidFill>
                  <a:srgbClr val="333399"/>
                </a:solidFill>
                <a:latin typeface="IRANSans-web"/>
                <a:cs typeface="2  Davat" panose="00000400000000000000" pitchFamily="2" charset="-78"/>
              </a:rPr>
              <a:t> </a:t>
            </a:r>
            <a:r>
              <a:rPr lang="fa-IR" sz="3200" b="1" dirty="0">
                <a:solidFill>
                  <a:srgbClr val="333399"/>
                </a:solidFill>
                <a:latin typeface="IRANSans-web"/>
                <a:cs typeface="2  Davat" panose="00000400000000000000" pitchFamily="2" charset="-78"/>
              </a:rPr>
              <a:t>یکی از راه‌های طول عمر با برکت انسان را عفو و گذشت از حق و حقوق خود نسبت به دیگران می‌دانند</a:t>
            </a:r>
            <a:endParaRPr lang="en-US" sz="3200" dirty="0"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9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568" y="5517232"/>
            <a:ext cx="45720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a-IR" sz="2400" dirty="0">
                <a:solidFill>
                  <a:srgbClr val="0000CD"/>
                </a:solidFill>
              </a:rPr>
              <a:t>أَشْرَفُ الْغِنَى تَرْكُ الْمُنَى. </a:t>
            </a: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بهترين بى نيازى، ترك آرزوهاست.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4077072"/>
            <a:ext cx="6984776" cy="769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0000CD"/>
                </a:solidFill>
              </a:rPr>
              <a:t>مَنْ أَطَالَ الْأَمَلَ أَسَاءَ الْعَمَلَ. </a:t>
            </a:r>
            <a:r>
              <a:rPr lang="fa-IR" sz="2400" dirty="0"/>
              <a:t/>
            </a:r>
            <a:br>
              <a:rPr lang="fa-IR" sz="2400" dirty="0"/>
            </a:br>
            <a:r>
              <a:rPr lang="fa-IR" sz="2000" dirty="0"/>
              <a:t>كسى كه آرزوهايش طولانى است كردارش نيز ناپسند است.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5292080" cy="3741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96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2" y="692696"/>
            <a:ext cx="61926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95416" y="4365104"/>
            <a:ext cx="65527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1600" b="1" dirty="0">
                <a:solidFill>
                  <a:srgbClr val="333399"/>
                </a:solidFill>
                <a:latin typeface="IRANSans-web"/>
              </a:rPr>
              <a:t>امیرالمؤمنین(ع) </a:t>
            </a:r>
            <a:r>
              <a:rPr lang="fa-IR" sz="2400" b="1" dirty="0">
                <a:solidFill>
                  <a:srgbClr val="333399"/>
                </a:solidFill>
                <a:latin typeface="IRANSans-web"/>
              </a:rPr>
              <a:t>یکی از راه‌های طول عمر با برکت انسان را عفو و گذشت از حق و حقوق خود نسبت به دیگران می‌دانند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871</TotalTime>
  <Words>199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2  Davat</vt:lpstr>
      <vt:lpstr>2  Nazanin</vt:lpstr>
      <vt:lpstr>2  Titr</vt:lpstr>
      <vt:lpstr>Arial</vt:lpstr>
      <vt:lpstr>Calibri</vt:lpstr>
      <vt:lpstr>font1</vt:lpstr>
      <vt:lpstr>IRANSans-web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www.AsanDownload.com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a.beigi</dc:creator>
  <cp:lastModifiedBy>Aghdas Beigi</cp:lastModifiedBy>
  <cp:revision>85</cp:revision>
  <cp:lastPrinted>2018-12-16T07:19:06Z</cp:lastPrinted>
  <dcterms:created xsi:type="dcterms:W3CDTF">2013-12-15T06:55:26Z</dcterms:created>
  <dcterms:modified xsi:type="dcterms:W3CDTF">2021-07-10T06:56:55Z</dcterms:modified>
</cp:coreProperties>
</file>