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64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0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1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10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0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6CB-4394-493F-8ADC-98C066C92400}" type="datetimeFigureOut">
              <a:rPr lang="en-US" smtClean="0"/>
              <a:t>6/30/2013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713BD-A1FE-4C7B-88F1-F8AC8B94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0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713BD-A1FE-4C7B-88F1-F8AC8B948F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7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DA0B-C8C6-4A36-8BAC-321C0576EB26}" type="datetimeFigureOut">
              <a:rPr lang="en-US" smtClean="0"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E5B9-8A39-4DB4-BE64-6DAA60161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DA0B-C8C6-4A36-8BAC-321C0576EB26}" type="datetimeFigureOut">
              <a:rPr lang="en-US" smtClean="0"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E5B9-8A39-4DB4-BE64-6DAA60161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DA0B-C8C6-4A36-8BAC-321C0576EB26}" type="datetimeFigureOut">
              <a:rPr lang="en-US" smtClean="0"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E5B9-8A39-4DB4-BE64-6DAA60161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DA0B-C8C6-4A36-8BAC-321C0576EB26}" type="datetimeFigureOut">
              <a:rPr lang="en-US" smtClean="0"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E5B9-8A39-4DB4-BE64-6DAA60161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DA0B-C8C6-4A36-8BAC-321C0576EB26}" type="datetimeFigureOut">
              <a:rPr lang="en-US" smtClean="0"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E5B9-8A39-4DB4-BE64-6DAA60161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DA0B-C8C6-4A36-8BAC-321C0576EB26}" type="datetimeFigureOut">
              <a:rPr lang="en-US" smtClean="0"/>
              <a:t>6/30/2013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E5B9-8A39-4DB4-BE64-6DAA60161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DA0B-C8C6-4A36-8BAC-321C0576EB26}" type="datetimeFigureOut">
              <a:rPr lang="en-US" smtClean="0"/>
              <a:t>6/30/2013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E5B9-8A39-4DB4-BE64-6DAA60161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DA0B-C8C6-4A36-8BAC-321C0576EB26}" type="datetimeFigureOut">
              <a:rPr lang="en-US" smtClean="0"/>
              <a:t>6/30/2013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E5B9-8A39-4DB4-BE64-6DAA60161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DA0B-C8C6-4A36-8BAC-321C0576EB26}" type="datetimeFigureOut">
              <a:rPr lang="en-US" smtClean="0"/>
              <a:t>6/30/2013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E5B9-8A39-4DB4-BE64-6DAA60161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DA0B-C8C6-4A36-8BAC-321C0576EB26}" type="datetimeFigureOut">
              <a:rPr lang="en-US" smtClean="0"/>
              <a:t>6/30/2013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E5B9-8A39-4DB4-BE64-6DAA60161A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DA0B-C8C6-4A36-8BAC-321C0576EB26}" type="datetimeFigureOut">
              <a:rPr lang="en-US" smtClean="0"/>
              <a:t>6/30/2013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FE5B9-8A39-4DB4-BE64-6DAA60161A5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81FE5B9-8A39-4DB4-BE64-6DAA60161A5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2C4DA0B-C8C6-4A36-8BAC-321C0576EB26}" type="datetimeFigureOut">
              <a:rPr lang="en-US" smtClean="0"/>
              <a:t>6/30/2013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jp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0.png"/><Relationship Id="rId10" Type="http://schemas.openxmlformats.org/officeDocument/2006/relationships/image" Target="../media/image29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3.png"/><Relationship Id="rId4" Type="http://schemas.openxmlformats.org/officeDocument/2006/relationships/image" Target="../media/image10.wmf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oleObject" Target="../embeddings/oleObject19.bin"/><Relationship Id="rId7" Type="http://schemas.openxmlformats.org/officeDocument/2006/relationships/image" Target="../media/image35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microsoft.com/office/2007/relationships/hdphoto" Target="../media/hdphoto2.wdp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microsoft.com/office/2007/relationships/hdphoto" Target="../media/hdphoto4.wdp"/><Relationship Id="rId4" Type="http://schemas.openxmlformats.org/officeDocument/2006/relationships/image" Target="../media/image10.wmf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oleObject" Target="../embeddings/oleObject20.bin"/><Relationship Id="rId7" Type="http://schemas.microsoft.com/office/2007/relationships/hdphoto" Target="../media/hdphoto6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10.wmf"/><Relationship Id="rId9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38.png"/><Relationship Id="rId10" Type="http://schemas.openxmlformats.org/officeDocument/2006/relationships/image" Target="../media/image47.png"/><Relationship Id="rId4" Type="http://schemas.openxmlformats.org/officeDocument/2006/relationships/image" Target="../media/image10.wmf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png"/><Relationship Id="rId5" Type="http://schemas.openxmlformats.org/officeDocument/2006/relationships/image" Target="../media/image38.png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52.png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8.png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57.png"/><Relationship Id="rId10" Type="http://schemas.openxmlformats.org/officeDocument/2006/relationships/image" Target="../media/image54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5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9.png"/><Relationship Id="rId5" Type="http://schemas.openxmlformats.org/officeDocument/2006/relationships/image" Target="../media/image57.png"/><Relationship Id="rId4" Type="http://schemas.openxmlformats.org/officeDocument/2006/relationships/image" Target="../media/image1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oleObject" Target="../embeddings/oleObject31.bin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10.wmf"/><Relationship Id="rId9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9.png"/><Relationship Id="rId3" Type="http://schemas.openxmlformats.org/officeDocument/2006/relationships/oleObject" Target="../embeddings/oleObject32.bin"/><Relationship Id="rId7" Type="http://schemas.openxmlformats.org/officeDocument/2006/relationships/image" Target="../media/image62.png"/><Relationship Id="rId12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1.jpeg"/><Relationship Id="rId11" Type="http://schemas.openxmlformats.org/officeDocument/2006/relationships/image" Target="../media/image67.png"/><Relationship Id="rId5" Type="http://schemas.openxmlformats.org/officeDocument/2006/relationships/image" Target="../media/image60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10.wmf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4.png"/><Relationship Id="rId5" Type="http://schemas.openxmlformats.org/officeDocument/2006/relationships/image" Target="../media/image69.png"/><Relationship Id="rId4" Type="http://schemas.openxmlformats.org/officeDocument/2006/relationships/image" Target="../media/image1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4.png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0.wmf"/><Relationship Id="rId3" Type="http://schemas.openxmlformats.org/officeDocument/2006/relationships/image" Target="../media/image21.jpeg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9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p Ribbon 13"/>
          <p:cNvSpPr/>
          <p:nvPr/>
        </p:nvSpPr>
        <p:spPr>
          <a:xfrm>
            <a:off x="8458200" y="5652739"/>
            <a:ext cx="685800" cy="369332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rgbClr val="000000"/>
                </a:solidFill>
                <a:cs typeface="B Nazanin" pitchFamily="2" charset="-78"/>
              </a:rPr>
              <a:t>1</a:t>
            </a:r>
            <a:endParaRPr lang="en-US" sz="24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713003" y="2083713"/>
            <a:ext cx="330730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25" algn="l"/>
                <a:tab pos="3094038" algn="ctr"/>
              </a:tabLst>
            </a:pPr>
            <a:r>
              <a:rPr kumimoji="0" lang="fa-IR" b="1" i="0" u="none" strike="noStrike" cap="none" normalizeH="0" baseline="0" dirty="0" smtClean="0">
                <a:solidFill>
                  <a:srgbClr val="000000"/>
                </a:solidFill>
                <a:latin typeface="IranNastaliq" pitchFamily="18" charset="0"/>
                <a:ea typeface="Times New Roman" pitchFamily="18" charset="0"/>
                <a:cs typeface="B Nazanin" pitchFamily="2" charset="-78"/>
              </a:rPr>
              <a:t>دانشگاه </a:t>
            </a:r>
            <a:r>
              <a:rPr lang="fa-IR" b="1" dirty="0" smtClean="0">
                <a:solidFill>
                  <a:srgbClr val="000000"/>
                </a:solidFill>
                <a:latin typeface="IranNastaliq" pitchFamily="18" charset="0"/>
                <a:ea typeface="Times New Roman" pitchFamily="18" charset="0"/>
                <a:cs typeface="B Nazanin" pitchFamily="2" charset="-78"/>
              </a:rPr>
              <a:t>آزاد اسلامی واحد خوراسگان</a:t>
            </a:r>
            <a:endParaRPr kumimoji="0" lang="en-US" b="1" i="0" u="none" strike="noStrike" cap="none" normalizeH="0" baseline="0" dirty="0" smtClean="0">
              <a:solidFill>
                <a:srgbClr val="000000"/>
              </a:solidFill>
              <a:latin typeface="IranNastaliq" pitchFamily="18" charset="0"/>
              <a:ea typeface="Times New Roman" pitchFamily="18" charset="0"/>
              <a:cs typeface="B Nazanin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25" algn="l"/>
                <a:tab pos="3094038" algn="ctr"/>
              </a:tabLst>
            </a:pPr>
            <a:r>
              <a:rPr kumimoji="0" lang="fa-I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IranNastaliq" pitchFamily="18" charset="0"/>
                <a:ea typeface="Times New Roman" pitchFamily="18" charset="0"/>
                <a:cs typeface="B Nazanin" pitchFamily="2" charset="-78"/>
              </a:rPr>
              <a:t>دانشکده فني </a:t>
            </a:r>
            <a:r>
              <a:rPr lang="fa-IR" sz="1600" b="1" dirty="0">
                <a:solidFill>
                  <a:srgbClr val="000000"/>
                </a:solidFill>
                <a:latin typeface="IranNastaliq" pitchFamily="18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1600" b="1" dirty="0" smtClean="0">
                <a:solidFill>
                  <a:srgbClr val="000000"/>
                </a:solidFill>
                <a:latin typeface="IranNastaliq" pitchFamily="18" charset="0"/>
                <a:ea typeface="Times New Roman" pitchFamily="18" charset="0"/>
                <a:cs typeface="B Nazanin" pitchFamily="2" charset="-78"/>
              </a:rPr>
              <a:t>م</a:t>
            </a:r>
            <a:r>
              <a:rPr kumimoji="0" lang="fa-I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IranNastaliq" pitchFamily="18" charset="0"/>
                <a:ea typeface="Times New Roman" pitchFamily="18" charset="0"/>
                <a:cs typeface="B Nazanin" pitchFamily="2" charset="-78"/>
              </a:rPr>
              <a:t>هندسي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latin typeface="IranNastaliq" pitchFamily="18" charset="0"/>
              <a:cs typeface="B Nazanin" pitchFamily="2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25" algn="l"/>
                <a:tab pos="3094038" algn="ctr"/>
              </a:tabLst>
            </a:pPr>
            <a:r>
              <a:rPr kumimoji="0" lang="fa-I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IranNastaliq" pitchFamily="18" charset="0"/>
                <a:ea typeface="Times New Roman" pitchFamily="18" charset="0"/>
                <a:cs typeface="B Nazanin" pitchFamily="2" charset="-78"/>
              </a:rPr>
              <a:t>    گروه عمران</a:t>
            </a:r>
            <a:endParaRPr kumimoji="0" lang="fa-I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latin typeface="IranNastaliq" pitchFamily="18" charset="0"/>
              <a:cs typeface="B Nazanin" pitchFamily="2" charset="-78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057286" y="2989843"/>
            <a:ext cx="261874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endParaRPr kumimoji="0" lang="fa-IR" sz="2400" b="1" i="0" u="none" strike="noStrike" normalizeH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latin typeface="IranNastaliq" pitchFamily="18" charset="0"/>
              <a:cs typeface="B Nazanin" pitchFamily="2" charset="-78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cs typeface="B Nazanin" pitchFamily="2" charset="-78"/>
              </a:rPr>
              <a:t>تحلیل سازه 2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rgbClr val="0000FF"/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  <a:cs typeface="B Nazanin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solidFill>
                <a:srgbClr val="000000"/>
              </a:solidFill>
              <a:latin typeface="IranNastaliq" pitchFamily="18" charset="0"/>
              <a:ea typeface="Times New Roman" pitchFamily="18" charset="0"/>
              <a:cs typeface="B Nazanin" pitchFamily="2" charset="-78"/>
            </a:endParaRPr>
          </a:p>
        </p:txBody>
      </p:sp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9482" y="480550"/>
            <a:ext cx="1140790" cy="161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246064" y="119179"/>
            <a:ext cx="2327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25" algn="l"/>
                <a:tab pos="3094038" algn="ctr"/>
              </a:tabLst>
            </a:pPr>
            <a:r>
              <a:rPr lang="fa-IR" dirty="0" smtClean="0">
                <a:solidFill>
                  <a:srgbClr val="000000"/>
                </a:solidFill>
                <a:latin typeface="IranNastaliq" pitchFamily="18" charset="0"/>
                <a:cs typeface="B Nazanin" pitchFamily="2" charset="-78"/>
              </a:rPr>
              <a:t>به نام خدا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latin typeface="IranNastaliq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62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67400" y="228600"/>
            <a:ext cx="2514600" cy="60376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1523" y="330428"/>
            <a:ext cx="2027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25" algn="l"/>
                <a:tab pos="3094038" algn="ctr"/>
              </a:tabLst>
            </a:pPr>
            <a:r>
              <a:rPr kumimoji="0" lang="fa-IR" sz="2000" b="1" i="0" u="none" strike="noStrike" cap="none" normalizeH="0" baseline="0" dirty="0" smtClean="0">
                <a:solidFill>
                  <a:srgbClr val="000000"/>
                </a:solidFill>
                <a:latin typeface="IranNastaliq" pitchFamily="18" charset="0"/>
                <a:ea typeface="Times New Roman" pitchFamily="18" charset="0"/>
                <a:cs typeface="B Nazanin" pitchFamily="2" charset="-78"/>
              </a:rPr>
              <a:t>روش شیب- افت</a:t>
            </a:r>
            <a:endParaRPr kumimoji="0" lang="en-US" sz="2000" b="1" i="0" u="none" strike="noStrike" cap="none" normalizeH="0" baseline="0" dirty="0" smtClean="0">
              <a:solidFill>
                <a:srgbClr val="000000"/>
              </a:solidFill>
              <a:latin typeface="IranNastaliq" pitchFamily="18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8382000" y="5652739"/>
            <a:ext cx="762000" cy="369332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rgbClr val="000000"/>
                </a:solidFill>
                <a:cs typeface="B Nazanin" pitchFamily="2" charset="-78"/>
              </a:rPr>
              <a:t>10</a:t>
            </a:r>
            <a:endParaRPr lang="en-US" sz="24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57800" y="990600"/>
            <a:ext cx="3065813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70C0"/>
                </a:solidFill>
                <a:latin typeface="IranNastaliq" pitchFamily="18" charset="0"/>
                <a:ea typeface="Times New Roman" pitchFamily="18" charset="0"/>
                <a:cs typeface="B Titr" pitchFamily="2" charset="-78"/>
              </a:rPr>
              <a:t>روش شیب- افت برای تحلیل تیرها</a:t>
            </a:r>
            <a:endParaRPr lang="fa-IR" b="1" dirty="0">
              <a:solidFill>
                <a:srgbClr val="0070C0"/>
              </a:solidFill>
              <a:latin typeface="IranNastaliq" pitchFamily="18" charset="0"/>
              <a:ea typeface="Times New Roman" pitchFamily="18" charset="0"/>
              <a:cs typeface="+mj-cs"/>
            </a:endParaRPr>
          </a:p>
        </p:txBody>
      </p:sp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283" y="342303"/>
            <a:ext cx="509723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788186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444" y="1905000"/>
            <a:ext cx="1928811" cy="151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491966"/>
            <a:ext cx="5572125" cy="62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59" y="3952321"/>
            <a:ext cx="1712379" cy="72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83" y="4984917"/>
            <a:ext cx="2504333" cy="133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89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67400" y="228600"/>
            <a:ext cx="2514600" cy="60376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1523" y="330428"/>
            <a:ext cx="2027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25" algn="l"/>
                <a:tab pos="3094038" algn="ctr"/>
              </a:tabLst>
            </a:pPr>
            <a:r>
              <a:rPr kumimoji="0" lang="fa-IR" sz="2000" b="1" i="0" u="none" strike="noStrike" cap="none" normalizeH="0" baseline="0" dirty="0" smtClean="0">
                <a:solidFill>
                  <a:srgbClr val="000000"/>
                </a:solidFill>
                <a:latin typeface="IranNastaliq" pitchFamily="18" charset="0"/>
                <a:ea typeface="Times New Roman" pitchFamily="18" charset="0"/>
                <a:cs typeface="B Nazanin" pitchFamily="2" charset="-78"/>
              </a:rPr>
              <a:t>روش شیب- افت</a:t>
            </a:r>
            <a:endParaRPr kumimoji="0" lang="en-US" sz="2000" b="1" i="0" u="none" strike="noStrike" cap="none" normalizeH="0" baseline="0" dirty="0" smtClean="0">
              <a:solidFill>
                <a:srgbClr val="000000"/>
              </a:solidFill>
              <a:latin typeface="IranNastaliq" pitchFamily="18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8382000" y="5652739"/>
            <a:ext cx="762000" cy="369332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rgbClr val="000000"/>
                </a:solidFill>
                <a:cs typeface="B Nazanin" pitchFamily="2" charset="-78"/>
              </a:rPr>
              <a:t>11</a:t>
            </a:r>
            <a:endParaRPr lang="en-US" sz="24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57800" y="990600"/>
            <a:ext cx="3065813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70C0"/>
                </a:solidFill>
                <a:latin typeface="IranNastaliq" pitchFamily="18" charset="0"/>
                <a:ea typeface="Times New Roman" pitchFamily="18" charset="0"/>
                <a:cs typeface="B Titr" pitchFamily="2" charset="-78"/>
              </a:rPr>
              <a:t>روش شیب- افت برای تحلیل تیرها</a:t>
            </a:r>
            <a:endParaRPr lang="fa-IR" b="1" dirty="0">
              <a:solidFill>
                <a:srgbClr val="0070C0"/>
              </a:solidFill>
              <a:latin typeface="IranNastaliq" pitchFamily="18" charset="0"/>
              <a:ea typeface="Times New Roman" pitchFamily="18" charset="0"/>
              <a:cs typeface="+mj-cs"/>
            </a:endParaRPr>
          </a:p>
        </p:txBody>
      </p:sp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148" y="530483"/>
            <a:ext cx="509723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904830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871" y="3124200"/>
            <a:ext cx="4787790" cy="182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35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67400" y="228600"/>
            <a:ext cx="2514600" cy="60376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1523" y="330428"/>
            <a:ext cx="2027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25" algn="l"/>
                <a:tab pos="3094038" algn="ctr"/>
              </a:tabLst>
            </a:pPr>
            <a:r>
              <a:rPr kumimoji="0" lang="fa-IR" sz="2000" b="1" i="0" u="none" strike="noStrike" cap="none" normalizeH="0" baseline="0" dirty="0" smtClean="0">
                <a:solidFill>
                  <a:srgbClr val="000000"/>
                </a:solidFill>
                <a:latin typeface="IranNastaliq" pitchFamily="18" charset="0"/>
                <a:ea typeface="Times New Roman" pitchFamily="18" charset="0"/>
                <a:cs typeface="B Nazanin" pitchFamily="2" charset="-78"/>
              </a:rPr>
              <a:t>روش شیب- افت</a:t>
            </a:r>
            <a:endParaRPr kumimoji="0" lang="en-US" sz="2000" b="1" i="0" u="none" strike="noStrike" cap="none" normalizeH="0" baseline="0" dirty="0" smtClean="0">
              <a:solidFill>
                <a:srgbClr val="000000"/>
              </a:solidFill>
              <a:latin typeface="IranNastaliq" pitchFamily="18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8323613" y="5652739"/>
            <a:ext cx="820387" cy="369332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rgbClr val="000000"/>
                </a:solidFill>
                <a:cs typeface="B Nazanin" pitchFamily="2" charset="-78"/>
              </a:rPr>
              <a:t>12</a:t>
            </a:r>
            <a:endParaRPr lang="en-US" sz="20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57800" y="990600"/>
            <a:ext cx="3065813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70C0"/>
                </a:solidFill>
                <a:latin typeface="IranNastaliq" pitchFamily="18" charset="0"/>
                <a:ea typeface="Times New Roman" pitchFamily="18" charset="0"/>
                <a:cs typeface="B Titr" pitchFamily="2" charset="-78"/>
              </a:rPr>
              <a:t>روش شیب- افت برای تحلیل تیرها</a:t>
            </a:r>
            <a:endParaRPr lang="fa-IR" b="1" dirty="0">
              <a:solidFill>
                <a:srgbClr val="0070C0"/>
              </a:solidFill>
              <a:latin typeface="IranNastaliq" pitchFamily="18" charset="0"/>
              <a:ea typeface="Times New Roman" pitchFamily="18" charset="0"/>
              <a:cs typeface="+mj-cs"/>
            </a:endParaRPr>
          </a:p>
        </p:txBody>
      </p:sp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148" y="530483"/>
            <a:ext cx="509723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38536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" y="3276600"/>
            <a:ext cx="6172200" cy="313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63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67400" y="228600"/>
            <a:ext cx="2514600" cy="60376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1523" y="330428"/>
            <a:ext cx="2027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25" algn="l"/>
                <a:tab pos="3094038" algn="ctr"/>
              </a:tabLst>
            </a:pPr>
            <a:r>
              <a:rPr kumimoji="0" lang="fa-IR" sz="2000" b="1" i="0" u="none" strike="noStrike" cap="none" normalizeH="0" baseline="0" dirty="0" smtClean="0">
                <a:solidFill>
                  <a:srgbClr val="000000"/>
                </a:solidFill>
                <a:latin typeface="IranNastaliq" pitchFamily="18" charset="0"/>
                <a:ea typeface="Times New Roman" pitchFamily="18" charset="0"/>
                <a:cs typeface="B Nazanin" pitchFamily="2" charset="-78"/>
              </a:rPr>
              <a:t>روش شیب- افت</a:t>
            </a:r>
            <a:endParaRPr kumimoji="0" lang="en-US" sz="2000" b="1" i="0" u="none" strike="noStrike" cap="none" normalizeH="0" baseline="0" dirty="0" smtClean="0">
              <a:solidFill>
                <a:srgbClr val="000000"/>
              </a:solidFill>
              <a:latin typeface="IranNastaliq" pitchFamily="18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8382000" y="5652739"/>
            <a:ext cx="762000" cy="369332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rgbClr val="000000"/>
                </a:solidFill>
                <a:cs typeface="B Nazanin" pitchFamily="2" charset="-78"/>
              </a:rPr>
              <a:t>13</a:t>
            </a:r>
            <a:endParaRPr lang="en-US" sz="24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16187" y="990600"/>
            <a:ext cx="3065813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70C0"/>
                </a:solidFill>
                <a:latin typeface="IranNastaliq" pitchFamily="18" charset="0"/>
                <a:ea typeface="Times New Roman" pitchFamily="18" charset="0"/>
                <a:cs typeface="B Titr" pitchFamily="2" charset="-78"/>
              </a:rPr>
              <a:t>روش شیب- افت برای تحلیل قاب های بدون حرکت جانبی</a:t>
            </a:r>
            <a:endParaRPr lang="fa-IR" b="1" dirty="0">
              <a:solidFill>
                <a:srgbClr val="0070C0"/>
              </a:solidFill>
              <a:latin typeface="IranNastaliq" pitchFamily="18" charset="0"/>
              <a:ea typeface="Times New Roman" pitchFamily="18" charset="0"/>
              <a:cs typeface="+mj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255205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376"/>
            <a:ext cx="2671690" cy="395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060781"/>
              </p:ext>
            </p:extLst>
          </p:nvPr>
        </p:nvGraphicFramePr>
        <p:xfrm>
          <a:off x="1031045" y="3369112"/>
          <a:ext cx="1219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Equation" r:id="rId6" imgW="609480" imgH="177480" progId="Equation.DSMT4">
                  <p:embed/>
                </p:oleObj>
              </mc:Choice>
              <mc:Fallback>
                <p:oleObj name="Equation" r:id="rId6" imgW="609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31045" y="3369112"/>
                        <a:ext cx="12192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277" y="1795696"/>
            <a:ext cx="4633723" cy="385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697164"/>
              </p:ext>
            </p:extLst>
          </p:nvPr>
        </p:nvGraphicFramePr>
        <p:xfrm>
          <a:off x="4343401" y="4826062"/>
          <a:ext cx="1219200" cy="35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Equation" r:id="rId9" imgW="609480" imgH="177480" progId="Equation.DSMT4">
                  <p:embed/>
                </p:oleObj>
              </mc:Choice>
              <mc:Fallback>
                <p:oleObj name="Equation" r:id="rId9" imgW="60948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1" y="4826062"/>
                        <a:ext cx="1219200" cy="35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087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67400" y="228600"/>
            <a:ext cx="2514600" cy="60376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1523" y="330428"/>
            <a:ext cx="2027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25" algn="l"/>
                <a:tab pos="3094038" algn="ctr"/>
              </a:tabLst>
            </a:pPr>
            <a:r>
              <a:rPr kumimoji="0" lang="fa-IR" sz="2000" b="1" i="0" u="none" strike="noStrike" cap="none" normalizeH="0" baseline="0" dirty="0" smtClean="0">
                <a:solidFill>
                  <a:srgbClr val="000000"/>
                </a:solidFill>
                <a:latin typeface="IranNastaliq" pitchFamily="18" charset="0"/>
                <a:ea typeface="Times New Roman" pitchFamily="18" charset="0"/>
                <a:cs typeface="B Nazanin" pitchFamily="2" charset="-78"/>
              </a:rPr>
              <a:t>روش شیب- افت</a:t>
            </a:r>
            <a:endParaRPr kumimoji="0" lang="en-US" sz="2000" b="1" i="0" u="none" strike="noStrike" cap="none" normalizeH="0" baseline="0" dirty="0" smtClean="0">
              <a:solidFill>
                <a:srgbClr val="000000"/>
              </a:solidFill>
              <a:latin typeface="IranNastaliq" pitchFamily="18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8382000" y="5652739"/>
            <a:ext cx="762000" cy="369332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rgbClr val="000000"/>
                </a:solidFill>
                <a:cs typeface="B Nazanin" pitchFamily="2" charset="-78"/>
              </a:rPr>
              <a:t>14</a:t>
            </a:r>
            <a:endParaRPr lang="en-US" sz="24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16187" y="990600"/>
            <a:ext cx="3065813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70C0"/>
                </a:solidFill>
                <a:latin typeface="IranNastaliq" pitchFamily="18" charset="0"/>
                <a:ea typeface="Times New Roman" pitchFamily="18" charset="0"/>
                <a:cs typeface="B Titr" pitchFamily="2" charset="-78"/>
              </a:rPr>
              <a:t>روش شیب- افت برای تحلیل قاب های بدون حرکت جانبی</a:t>
            </a:r>
            <a:endParaRPr lang="fa-IR" b="1" dirty="0">
              <a:solidFill>
                <a:srgbClr val="0070C0"/>
              </a:solidFill>
              <a:latin typeface="IranNastaliq" pitchFamily="18" charset="0"/>
              <a:ea typeface="Times New Roman" pitchFamily="18" charset="0"/>
              <a:cs typeface="+mj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355101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753246"/>
              </p:ext>
            </p:extLst>
          </p:nvPr>
        </p:nvGraphicFramePr>
        <p:xfrm>
          <a:off x="2599450" y="2514600"/>
          <a:ext cx="1219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5" imgW="609480" imgH="177480" progId="Equation.DSMT4">
                  <p:embed/>
                </p:oleObj>
              </mc:Choice>
              <mc:Fallback>
                <p:oleObj name="Equation" r:id="rId5" imgW="609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9450" y="2514600"/>
                        <a:ext cx="12192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903020"/>
              </p:ext>
            </p:extLst>
          </p:nvPr>
        </p:nvGraphicFramePr>
        <p:xfrm>
          <a:off x="1371600" y="5834436"/>
          <a:ext cx="1219200" cy="35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7" imgW="609480" imgH="177480" progId="Equation.DSMT4">
                  <p:embed/>
                </p:oleObj>
              </mc:Choice>
              <mc:Fallback>
                <p:oleObj name="Equation" r:id="rId7" imgW="609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834436"/>
                        <a:ext cx="1219200" cy="35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50" y="3048000"/>
            <a:ext cx="5172949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90" y="228600"/>
            <a:ext cx="2347109" cy="339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7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67400" y="228600"/>
            <a:ext cx="2514600" cy="60376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1523" y="330428"/>
            <a:ext cx="2027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25" algn="l"/>
                <a:tab pos="3094038" algn="ctr"/>
              </a:tabLst>
            </a:pPr>
            <a:r>
              <a:rPr kumimoji="0" lang="fa-IR" sz="2000" b="1" i="0" u="none" strike="noStrike" cap="none" normalizeH="0" baseline="0" dirty="0" smtClean="0">
                <a:solidFill>
                  <a:srgbClr val="000000"/>
                </a:solidFill>
                <a:latin typeface="IranNastaliq" pitchFamily="18" charset="0"/>
                <a:ea typeface="Times New Roman" pitchFamily="18" charset="0"/>
                <a:cs typeface="B Nazanin" pitchFamily="2" charset="-78"/>
              </a:rPr>
              <a:t>روش شیب- افت</a:t>
            </a:r>
            <a:endParaRPr kumimoji="0" lang="en-US" sz="2000" b="1" i="0" u="none" strike="noStrike" cap="none" normalizeH="0" baseline="0" dirty="0" smtClean="0">
              <a:solidFill>
                <a:srgbClr val="000000"/>
              </a:solidFill>
              <a:latin typeface="IranNastaliq" pitchFamily="18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8382000" y="5652739"/>
            <a:ext cx="762000" cy="369332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rgbClr val="000000"/>
                </a:solidFill>
                <a:cs typeface="B Nazanin" pitchFamily="2" charset="-78"/>
              </a:rPr>
              <a:t>15</a:t>
            </a:r>
            <a:endParaRPr lang="en-US" sz="24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67000" y="228600"/>
            <a:ext cx="3065813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70C0"/>
                </a:solidFill>
                <a:latin typeface="IranNastaliq" pitchFamily="18" charset="0"/>
                <a:ea typeface="Times New Roman" pitchFamily="18" charset="0"/>
                <a:cs typeface="B Titr" pitchFamily="2" charset="-78"/>
              </a:rPr>
              <a:t>مثال: قاب بدون حرکت جانبی</a:t>
            </a:r>
            <a:endParaRPr lang="fa-IR" b="1" dirty="0">
              <a:solidFill>
                <a:srgbClr val="0070C0"/>
              </a:solidFill>
              <a:latin typeface="IranNastaliq" pitchFamily="18" charset="0"/>
              <a:ea typeface="Times New Roman" pitchFamily="18" charset="0"/>
              <a:cs typeface="+mj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705753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96188" cy="427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73" y="990600"/>
            <a:ext cx="4905375" cy="141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11" y="2895600"/>
            <a:ext cx="4457700" cy="111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73" y="4451967"/>
            <a:ext cx="4442856" cy="120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08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67400" y="228600"/>
            <a:ext cx="2514600" cy="60376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1523" y="330428"/>
            <a:ext cx="2027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25" algn="l"/>
                <a:tab pos="3094038" algn="ctr"/>
              </a:tabLst>
            </a:pPr>
            <a:r>
              <a:rPr kumimoji="0" lang="fa-IR" sz="2000" b="1" i="0" u="none" strike="noStrike" cap="none" normalizeH="0" baseline="0" dirty="0" smtClean="0">
                <a:solidFill>
                  <a:srgbClr val="000000"/>
                </a:solidFill>
                <a:latin typeface="IranNastaliq" pitchFamily="18" charset="0"/>
                <a:ea typeface="Times New Roman" pitchFamily="18" charset="0"/>
                <a:cs typeface="B Nazanin" pitchFamily="2" charset="-78"/>
              </a:rPr>
              <a:t>روش شیب- افت</a:t>
            </a:r>
            <a:endParaRPr kumimoji="0" lang="en-US" sz="2000" b="1" i="0" u="none" strike="noStrike" cap="none" normalizeH="0" baseline="0" dirty="0" smtClean="0">
              <a:solidFill>
                <a:srgbClr val="000000"/>
              </a:solidFill>
              <a:latin typeface="IranNastaliq" pitchFamily="18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8382000" y="5652739"/>
            <a:ext cx="762000" cy="369332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rgbClr val="000000"/>
                </a:solidFill>
                <a:cs typeface="B Nazanin" pitchFamily="2" charset="-78"/>
              </a:rPr>
              <a:t>16</a:t>
            </a:r>
            <a:endParaRPr lang="en-US" sz="24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280130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96188" cy="427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761" y="899660"/>
            <a:ext cx="4186427" cy="118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51" y="2138690"/>
            <a:ext cx="4052698" cy="110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130" y="3609660"/>
            <a:ext cx="3962400" cy="117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198" y="4746647"/>
            <a:ext cx="4617149" cy="11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48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18909" y="126772"/>
            <a:ext cx="2514600" cy="60376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1523" y="228600"/>
            <a:ext cx="2027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25" algn="l"/>
                <a:tab pos="3094038" algn="ctr"/>
              </a:tabLst>
            </a:pPr>
            <a:r>
              <a:rPr kumimoji="0" lang="fa-IR" sz="2000" b="1" i="0" u="none" strike="noStrike" cap="none" normalizeH="0" baseline="0" dirty="0" smtClean="0">
                <a:solidFill>
                  <a:srgbClr val="000000"/>
                </a:solidFill>
                <a:latin typeface="IranNastaliq" pitchFamily="18" charset="0"/>
                <a:ea typeface="Times New Roman" pitchFamily="18" charset="0"/>
                <a:cs typeface="B Nazanin" pitchFamily="2" charset="-78"/>
              </a:rPr>
              <a:t>روش شیب- افت</a:t>
            </a:r>
            <a:endParaRPr kumimoji="0" lang="en-US" sz="2000" b="1" i="0" u="none" strike="noStrike" cap="none" normalizeH="0" baseline="0" dirty="0" smtClean="0">
              <a:solidFill>
                <a:srgbClr val="000000"/>
              </a:solidFill>
              <a:latin typeface="IranNastaliq" pitchFamily="18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8398823" y="5593447"/>
            <a:ext cx="762000" cy="369332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rgbClr val="000000"/>
                </a:solidFill>
                <a:cs typeface="B Nazanin" pitchFamily="2" charset="-78"/>
              </a:rPr>
              <a:t>17</a:t>
            </a:r>
            <a:endParaRPr lang="en-US" sz="24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41703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95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33" y="832366"/>
            <a:ext cx="1295086" cy="134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188" y="2244883"/>
            <a:ext cx="2209371" cy="42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023" y="832366"/>
            <a:ext cx="1447800" cy="136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251" y="2244883"/>
            <a:ext cx="2190074" cy="38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86" y="4324925"/>
            <a:ext cx="26098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5" y="3955313"/>
            <a:ext cx="3160284" cy="26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33106"/>
            <a:ext cx="41148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3435439" y="4810700"/>
            <a:ext cx="8317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93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18909" y="126772"/>
            <a:ext cx="2514600" cy="60376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1523" y="228600"/>
            <a:ext cx="2027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25" algn="l"/>
                <a:tab pos="3094038" algn="ctr"/>
              </a:tabLst>
            </a:pPr>
            <a:r>
              <a:rPr kumimoji="0" lang="fa-IR" sz="2000" b="1" i="0" u="none" strike="noStrike" cap="none" normalizeH="0" baseline="0" dirty="0" smtClean="0">
                <a:solidFill>
                  <a:srgbClr val="000000"/>
                </a:solidFill>
                <a:latin typeface="IranNastaliq" pitchFamily="18" charset="0"/>
                <a:ea typeface="Times New Roman" pitchFamily="18" charset="0"/>
                <a:cs typeface="B Nazanin" pitchFamily="2" charset="-78"/>
              </a:rPr>
              <a:t>روش شیب- افت</a:t>
            </a:r>
            <a:endParaRPr kumimoji="0" lang="en-US" sz="2000" b="1" i="0" u="none" strike="noStrike" cap="none" normalizeH="0" baseline="0" dirty="0" smtClean="0">
              <a:solidFill>
                <a:srgbClr val="000000"/>
              </a:solidFill>
              <a:latin typeface="IranNastaliq" pitchFamily="18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8398823" y="5593447"/>
            <a:ext cx="762000" cy="369332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rgbClr val="000000"/>
                </a:solidFill>
                <a:cs typeface="B Nazanin" pitchFamily="2" charset="-78"/>
              </a:rPr>
              <a:t>18</a:t>
            </a:r>
            <a:endParaRPr lang="en-US" sz="24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547228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454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39706"/>
            <a:ext cx="4294909" cy="399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4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67400" y="228600"/>
            <a:ext cx="2514600" cy="60376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1523" y="330428"/>
            <a:ext cx="2027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25" algn="l"/>
                <a:tab pos="3094038" algn="ctr"/>
              </a:tabLst>
            </a:pPr>
            <a:r>
              <a:rPr kumimoji="0" lang="fa-IR" sz="2000" b="1" i="0" u="none" strike="noStrike" cap="none" normalizeH="0" baseline="0" dirty="0" smtClean="0">
                <a:solidFill>
                  <a:srgbClr val="000000"/>
                </a:solidFill>
                <a:latin typeface="IranNastaliq" pitchFamily="18" charset="0"/>
                <a:ea typeface="Times New Roman" pitchFamily="18" charset="0"/>
                <a:cs typeface="B Nazanin" pitchFamily="2" charset="-78"/>
              </a:rPr>
              <a:t>روش شیب- افت</a:t>
            </a:r>
            <a:endParaRPr kumimoji="0" lang="en-US" sz="2000" b="1" i="0" u="none" strike="noStrike" cap="none" normalizeH="0" baseline="0" dirty="0" smtClean="0">
              <a:solidFill>
                <a:srgbClr val="000000"/>
              </a:solidFill>
              <a:latin typeface="IranNastaliq" pitchFamily="18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8382000" y="5652739"/>
            <a:ext cx="762000" cy="369332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rgbClr val="000000"/>
                </a:solidFill>
                <a:cs typeface="B Nazanin" pitchFamily="2" charset="-78"/>
              </a:rPr>
              <a:t>19</a:t>
            </a:r>
            <a:endParaRPr lang="en-US" sz="24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57800" y="990600"/>
            <a:ext cx="3065813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70C0"/>
                </a:solidFill>
                <a:latin typeface="IranNastaliq" pitchFamily="18" charset="0"/>
                <a:ea typeface="Times New Roman" pitchFamily="18" charset="0"/>
                <a:cs typeface="B Titr" pitchFamily="2" charset="-78"/>
              </a:rPr>
              <a:t>روش شیب- افت برای تحلیل قاب با حرکت جانبی</a:t>
            </a:r>
            <a:endParaRPr lang="fa-IR" b="1" dirty="0">
              <a:solidFill>
                <a:srgbClr val="0070C0"/>
              </a:solidFill>
              <a:latin typeface="IranNastaliq" pitchFamily="18" charset="0"/>
              <a:ea typeface="Times New Roman" pitchFamily="18" charset="0"/>
              <a:cs typeface="+mj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713276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"/>
            <a:ext cx="426720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288478" y="1934140"/>
            <a:ext cx="3065813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 rtl="1"/>
            <a:r>
              <a:rPr lang="fa-IR" sz="1600" b="1" dirty="0" smtClean="0">
                <a:solidFill>
                  <a:srgbClr val="00B050"/>
                </a:solidFill>
                <a:latin typeface="IranNastaliq" pitchFamily="18" charset="0"/>
                <a:ea typeface="Times New Roman" pitchFamily="18" charset="0"/>
                <a:cs typeface="B Titr" pitchFamily="2" charset="-78"/>
              </a:rPr>
              <a:t>با توجه به فرض عدم تغییرشکل محوری سازه داری یک درجه آزادی است</a:t>
            </a:r>
            <a:endParaRPr lang="fa-IR" sz="1600" b="1" dirty="0">
              <a:solidFill>
                <a:srgbClr val="00B050"/>
              </a:solidFill>
              <a:latin typeface="IranNastaliq" pitchFamily="18" charset="0"/>
              <a:ea typeface="Times New Roman" pitchFamily="18" charset="0"/>
              <a:cs typeface="+mj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965037"/>
              </p:ext>
            </p:extLst>
          </p:nvPr>
        </p:nvGraphicFramePr>
        <p:xfrm>
          <a:off x="3900713" y="4038600"/>
          <a:ext cx="1387765" cy="4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6" imgW="583920" imgH="177480" progId="Equation.DSMT4">
                  <p:embed/>
                </p:oleObj>
              </mc:Choice>
              <mc:Fallback>
                <p:oleObj name="Equation" r:id="rId6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00713" y="4038600"/>
                        <a:ext cx="1387765" cy="422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054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72200" y="228600"/>
            <a:ext cx="2209800" cy="60376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57625" y="330428"/>
            <a:ext cx="18745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25" algn="l"/>
                <a:tab pos="3094038" algn="ctr"/>
              </a:tabLst>
            </a:pPr>
            <a:r>
              <a:rPr lang="fa-IR" sz="2000" b="1" dirty="0" smtClean="0">
                <a:solidFill>
                  <a:srgbClr val="000000"/>
                </a:solidFill>
                <a:latin typeface="IranNastaliq" pitchFamily="18" charset="0"/>
                <a:ea typeface="Times New Roman" pitchFamily="18" charset="0"/>
                <a:cs typeface="B Nazanin" pitchFamily="2" charset="-78"/>
              </a:rPr>
              <a:t>روش شیب- افت</a:t>
            </a:r>
            <a:endParaRPr kumimoji="0" lang="en-US" sz="2000" b="1" i="0" u="none" strike="noStrike" cap="none" normalizeH="0" baseline="0" dirty="0" smtClean="0">
              <a:solidFill>
                <a:srgbClr val="000000"/>
              </a:solidFill>
              <a:latin typeface="IranNastaliq" pitchFamily="18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8458200" y="5652739"/>
            <a:ext cx="685800" cy="369332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rgbClr val="000000"/>
                </a:solidFill>
                <a:cs typeface="B Nazanin" pitchFamily="2" charset="-78"/>
              </a:rPr>
              <a:t>2</a:t>
            </a:r>
            <a:endParaRPr lang="en-US" sz="24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3200400"/>
            <a:ext cx="4680858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70C0"/>
                </a:solidFill>
                <a:latin typeface="IranNastaliq" pitchFamily="18" charset="0"/>
                <a:ea typeface="Times New Roman" pitchFamily="18" charset="0"/>
                <a:cs typeface="B Titr" pitchFamily="2" charset="-78"/>
              </a:rPr>
              <a:t>روش شیب – افت    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slope-deflection meth</a:t>
            </a:r>
            <a:r>
              <a:rPr lang="en-US" b="1" dirty="0">
                <a:solidFill>
                  <a:srgbClr val="0070C0"/>
                </a:solidFill>
              </a:rPr>
              <a:t>od</a:t>
            </a:r>
            <a:endParaRPr lang="fa-IR" b="1" dirty="0">
              <a:solidFill>
                <a:srgbClr val="0070C0"/>
              </a:solidFill>
              <a:latin typeface="IranNastaliq" pitchFamily="18" charset="0"/>
              <a:ea typeface="Times New Roman" pitchFamily="18" charset="0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1199" y="1357899"/>
            <a:ext cx="2441001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 rtl="1"/>
            <a:r>
              <a:rPr lang="fa-IR" sz="2000" b="1" dirty="0" smtClean="0">
                <a:solidFill>
                  <a:srgbClr val="0070C0"/>
                </a:solidFill>
                <a:latin typeface="IranNastaliq" pitchFamily="18" charset="0"/>
                <a:ea typeface="Times New Roman" pitchFamily="18" charset="0"/>
                <a:cs typeface="B Titr" pitchFamily="2" charset="-78"/>
              </a:rPr>
              <a:t>تحلیل سازه های نامعین</a:t>
            </a:r>
            <a:endParaRPr lang="fa-IR" sz="2000" b="1" dirty="0">
              <a:solidFill>
                <a:srgbClr val="00B0F0"/>
              </a:solidFill>
              <a:latin typeface="IranNastaliq" pitchFamily="18" charset="0"/>
              <a:ea typeface="Times New Roman" pitchFamily="18" charset="0"/>
              <a:cs typeface="+mj-cs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5486400" y="1066800"/>
            <a:ext cx="457200" cy="106680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79916" y="1066800"/>
            <a:ext cx="1981200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B050"/>
                </a:solidFill>
                <a:latin typeface="IranNastaliq" pitchFamily="18" charset="0"/>
                <a:ea typeface="Times New Roman" pitchFamily="18" charset="0"/>
                <a:cs typeface="B Titr" pitchFamily="2" charset="-78"/>
              </a:rPr>
              <a:t>روش نرمی (نیرو)</a:t>
            </a:r>
            <a:endParaRPr lang="fa-IR" b="1" dirty="0">
              <a:solidFill>
                <a:srgbClr val="00B050"/>
              </a:solidFill>
              <a:latin typeface="IranNastaliq" pitchFamily="18" charset="0"/>
              <a:ea typeface="Times New Roman" pitchFamily="18" charset="0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14058" y="1743473"/>
            <a:ext cx="1981200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B050"/>
                </a:solidFill>
                <a:latin typeface="IranNastaliq" pitchFamily="18" charset="0"/>
                <a:ea typeface="Times New Roman" pitchFamily="18" charset="0"/>
                <a:cs typeface="B Titr" pitchFamily="2" charset="-78"/>
              </a:rPr>
              <a:t>روش </a:t>
            </a:r>
            <a:r>
              <a:rPr lang="fa-IR" b="1" dirty="0" smtClean="0">
                <a:solidFill>
                  <a:srgbClr val="00B050"/>
                </a:solidFill>
                <a:latin typeface="IranNastaliq" pitchFamily="18" charset="0"/>
                <a:ea typeface="Times New Roman" pitchFamily="18" charset="0"/>
                <a:cs typeface="B Titr" pitchFamily="2" charset="-78"/>
              </a:rPr>
              <a:t>سختی</a:t>
            </a:r>
            <a:endParaRPr lang="fa-IR" b="1" dirty="0">
              <a:solidFill>
                <a:srgbClr val="00B050"/>
              </a:solidFill>
              <a:latin typeface="IranNastaliq" pitchFamily="18" charset="0"/>
              <a:ea typeface="Times New Roman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897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4311E-6 L 4.16667E-6 0.07054 C 4.16667E-6 0.10199 0.08628 0.14107 0.15642 0.14107 L 0.31302 0.14107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42" y="70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24 -0.0111 L 0.01615 -0.0111 C 0.06337 -0.0111 0.12153 -0.09273 0.12153 -0.15888 L 0.12153 -0.30666 " pathEditMode="relative" rAng="0" ptsTypes="FfFF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-14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  <p:bldP spid="2" grpId="0" animBg="1"/>
      <p:bldP spid="2" grpId="1" animBg="1"/>
      <p:bldP spid="15" grpId="0"/>
      <p:bldP spid="15" grpId="1"/>
      <p:bldP spid="16" grpId="0"/>
      <p:bldP spid="16" grpId="1"/>
      <p:bldP spid="16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67400" y="228600"/>
            <a:ext cx="2514600" cy="60376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1523" y="330428"/>
            <a:ext cx="2027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25" algn="l"/>
                <a:tab pos="3094038" algn="ctr"/>
              </a:tabLst>
            </a:pPr>
            <a:r>
              <a:rPr kumimoji="0" lang="fa-IR" sz="2000" b="1" i="0" u="none" strike="noStrike" cap="none" normalizeH="0" baseline="0" dirty="0" smtClean="0">
                <a:solidFill>
                  <a:srgbClr val="000000"/>
                </a:solidFill>
                <a:latin typeface="IranNastaliq" pitchFamily="18" charset="0"/>
                <a:ea typeface="Times New Roman" pitchFamily="18" charset="0"/>
                <a:cs typeface="B Nazanin" pitchFamily="2" charset="-78"/>
              </a:rPr>
              <a:t>روش شیب- افت</a:t>
            </a:r>
            <a:endParaRPr kumimoji="0" lang="en-US" sz="2000" b="1" i="0" u="none" strike="noStrike" cap="none" normalizeH="0" baseline="0" dirty="0" smtClean="0">
              <a:solidFill>
                <a:srgbClr val="000000"/>
              </a:solidFill>
              <a:latin typeface="IranNastaliq" pitchFamily="18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8382000" y="5652739"/>
            <a:ext cx="762000" cy="369332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rgbClr val="000000"/>
                </a:solidFill>
                <a:cs typeface="B Nazanin" pitchFamily="2" charset="-78"/>
              </a:rPr>
              <a:t>20</a:t>
            </a:r>
            <a:endParaRPr lang="en-US" sz="24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62400" y="281049"/>
            <a:ext cx="1770413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70C0"/>
                </a:solidFill>
                <a:latin typeface="IranNastaliq" pitchFamily="18" charset="0"/>
                <a:ea typeface="Times New Roman" pitchFamily="18" charset="0"/>
                <a:cs typeface="B Titr" pitchFamily="2" charset="-78"/>
              </a:rPr>
              <a:t>مثال: تحلیل قاب</a:t>
            </a:r>
          </a:p>
          <a:p>
            <a:pPr algn="just" rtl="1"/>
            <a:r>
              <a:rPr lang="fa-IR" b="1" dirty="0" smtClean="0">
                <a:solidFill>
                  <a:srgbClr val="0070C0"/>
                </a:solidFill>
                <a:latin typeface="IranNastaliq" pitchFamily="18" charset="0"/>
                <a:ea typeface="Times New Roman" pitchFamily="18" charset="0"/>
                <a:cs typeface="B Titr" pitchFamily="2" charset="-78"/>
              </a:rPr>
              <a:t>با حرکت جانبی</a:t>
            </a:r>
            <a:endParaRPr lang="fa-IR" b="1" dirty="0">
              <a:solidFill>
                <a:srgbClr val="0070C0"/>
              </a:solidFill>
              <a:latin typeface="IranNastaliq" pitchFamily="18" charset="0"/>
              <a:ea typeface="Times New Roman" pitchFamily="18" charset="0"/>
              <a:cs typeface="+mj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985431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330428"/>
            <a:ext cx="3930134" cy="397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7" y="4419600"/>
            <a:ext cx="7711386" cy="19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806676"/>
              </p:ext>
            </p:extLst>
          </p:nvPr>
        </p:nvGraphicFramePr>
        <p:xfrm>
          <a:off x="4267200" y="1066800"/>
          <a:ext cx="774700" cy="70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Equation" r:id="rId7" imgW="431640" imgH="393480" progId="Equation.DSMT4">
                  <p:embed/>
                </p:oleObj>
              </mc:Choice>
              <mc:Fallback>
                <p:oleObj name="Equation" r:id="rId7" imgW="431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67200" y="1066800"/>
                        <a:ext cx="774700" cy="706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282106"/>
              </p:ext>
            </p:extLst>
          </p:nvPr>
        </p:nvGraphicFramePr>
        <p:xfrm>
          <a:off x="4090988" y="1828800"/>
          <a:ext cx="177641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Equation" r:id="rId9" imgW="990360" imgH="431640" progId="Equation.DSMT4">
                  <p:embed/>
                </p:oleObj>
              </mc:Choice>
              <mc:Fallback>
                <p:oleObj name="Equation" r:id="rId9" imgW="99036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988" y="1828800"/>
                        <a:ext cx="1776412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550033"/>
              </p:ext>
            </p:extLst>
          </p:nvPr>
        </p:nvGraphicFramePr>
        <p:xfrm>
          <a:off x="6184281" y="1828800"/>
          <a:ext cx="18224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Equation" r:id="rId11" imgW="1015920" imgH="431640" progId="Equation.DSMT4">
                  <p:embed/>
                </p:oleObj>
              </mc:Choice>
              <mc:Fallback>
                <p:oleObj name="Equation" r:id="rId11" imgW="101592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281" y="1828800"/>
                        <a:ext cx="182245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940699"/>
              </p:ext>
            </p:extLst>
          </p:nvPr>
        </p:nvGraphicFramePr>
        <p:xfrm>
          <a:off x="4084812" y="2895600"/>
          <a:ext cx="1525587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Equation" r:id="rId13" imgW="850680" imgH="393480" progId="Equation.DSMT4">
                  <p:embed/>
                </p:oleObj>
              </mc:Choice>
              <mc:Fallback>
                <p:oleObj name="Equation" r:id="rId13" imgW="85068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12" y="2895600"/>
                        <a:ext cx="1525587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82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67400" y="228600"/>
            <a:ext cx="2514600" cy="60376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1523" y="330428"/>
            <a:ext cx="2027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25" algn="l"/>
                <a:tab pos="3094038" algn="ctr"/>
              </a:tabLst>
            </a:pPr>
            <a:r>
              <a:rPr kumimoji="0" lang="fa-IR" sz="2000" b="1" i="0" u="none" strike="noStrike" cap="none" normalizeH="0" baseline="0" dirty="0" smtClean="0">
                <a:solidFill>
                  <a:srgbClr val="000000"/>
                </a:solidFill>
                <a:latin typeface="IranNastaliq" pitchFamily="18" charset="0"/>
                <a:ea typeface="Times New Roman" pitchFamily="18" charset="0"/>
                <a:cs typeface="B Nazanin" pitchFamily="2" charset="-78"/>
              </a:rPr>
              <a:t>روش شیب- افت</a:t>
            </a:r>
            <a:endParaRPr kumimoji="0" lang="en-US" sz="2000" b="1" i="0" u="none" strike="noStrike" cap="none" normalizeH="0" baseline="0" dirty="0" smtClean="0">
              <a:solidFill>
                <a:srgbClr val="000000"/>
              </a:solidFill>
              <a:latin typeface="IranNastaliq" pitchFamily="18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8382000" y="5652739"/>
            <a:ext cx="762000" cy="369332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rgbClr val="000000"/>
                </a:solidFill>
                <a:cs typeface="B Nazanin" pitchFamily="2" charset="-78"/>
              </a:rPr>
              <a:t>21</a:t>
            </a:r>
            <a:endParaRPr lang="en-US" sz="24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62400" y="281049"/>
            <a:ext cx="1770413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70C0"/>
                </a:solidFill>
                <a:latin typeface="IranNastaliq" pitchFamily="18" charset="0"/>
                <a:ea typeface="Times New Roman" pitchFamily="18" charset="0"/>
                <a:cs typeface="B Titr" pitchFamily="2" charset="-78"/>
              </a:rPr>
              <a:t>مثال: تحلیل قاب</a:t>
            </a:r>
          </a:p>
          <a:p>
            <a:pPr algn="just" rtl="1"/>
            <a:r>
              <a:rPr lang="fa-IR" b="1" dirty="0" smtClean="0">
                <a:solidFill>
                  <a:srgbClr val="0070C0"/>
                </a:solidFill>
                <a:latin typeface="IranNastaliq" pitchFamily="18" charset="0"/>
                <a:ea typeface="Times New Roman" pitchFamily="18" charset="0"/>
                <a:cs typeface="B Titr" pitchFamily="2" charset="-78"/>
              </a:rPr>
              <a:t>با حرکت جانبی</a:t>
            </a:r>
            <a:endParaRPr lang="fa-IR" b="1" dirty="0">
              <a:solidFill>
                <a:srgbClr val="0070C0"/>
              </a:solidFill>
              <a:latin typeface="IranNastaliq" pitchFamily="18" charset="0"/>
              <a:ea typeface="Times New Roman" pitchFamily="18" charset="0"/>
              <a:cs typeface="+mj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411570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330428"/>
            <a:ext cx="3930134" cy="397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66" y="4309283"/>
            <a:ext cx="8210550" cy="219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22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67400" y="228600"/>
            <a:ext cx="2514600" cy="60376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1523" y="330428"/>
            <a:ext cx="2027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25" algn="l"/>
                <a:tab pos="3094038" algn="ctr"/>
              </a:tabLst>
            </a:pPr>
            <a:r>
              <a:rPr kumimoji="0" lang="fa-IR" sz="2000" b="1" i="0" u="none" strike="noStrike" cap="none" normalizeH="0" baseline="0" dirty="0" smtClean="0">
                <a:solidFill>
                  <a:srgbClr val="000000"/>
                </a:solidFill>
                <a:latin typeface="IranNastaliq" pitchFamily="18" charset="0"/>
                <a:ea typeface="Times New Roman" pitchFamily="18" charset="0"/>
                <a:cs typeface="B Nazanin" pitchFamily="2" charset="-78"/>
              </a:rPr>
              <a:t>روش شیب- افت</a:t>
            </a:r>
            <a:endParaRPr kumimoji="0" lang="en-US" sz="2000" b="1" i="0" u="none" strike="noStrike" cap="none" normalizeH="0" baseline="0" dirty="0" smtClean="0">
              <a:solidFill>
                <a:srgbClr val="000000"/>
              </a:solidFill>
              <a:latin typeface="IranNastaliq" pitchFamily="18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8382000" y="5652739"/>
            <a:ext cx="762000" cy="369332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rgbClr val="000000"/>
                </a:solidFill>
                <a:cs typeface="B Nazanin" pitchFamily="2" charset="-78"/>
              </a:rPr>
              <a:t>22</a:t>
            </a:r>
            <a:endParaRPr lang="en-US" sz="24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556721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4088"/>
            <a:ext cx="1524000" cy="125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 descr="C:\Users\majid\Desktop\g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" y="122460"/>
            <a:ext cx="1893126" cy="140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23" y="1646712"/>
            <a:ext cx="1313825" cy="261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129" y="1646712"/>
            <a:ext cx="1253003" cy="350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648" y="1127599"/>
            <a:ext cx="25717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67400" y="228600"/>
            <a:ext cx="2514600" cy="60376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1523" y="330428"/>
            <a:ext cx="2027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25" algn="l"/>
                <a:tab pos="3094038" algn="ctr"/>
              </a:tabLst>
            </a:pPr>
            <a:r>
              <a:rPr kumimoji="0" lang="fa-IR" sz="2000" b="1" i="0" u="none" strike="noStrike" cap="none" normalizeH="0" baseline="0" dirty="0" smtClean="0">
                <a:solidFill>
                  <a:srgbClr val="000000"/>
                </a:solidFill>
                <a:latin typeface="IranNastaliq" pitchFamily="18" charset="0"/>
                <a:ea typeface="Times New Roman" pitchFamily="18" charset="0"/>
                <a:cs typeface="B Nazanin" pitchFamily="2" charset="-78"/>
              </a:rPr>
              <a:t>روش شیب- افت</a:t>
            </a:r>
            <a:endParaRPr kumimoji="0" lang="en-US" sz="2000" b="1" i="0" u="none" strike="noStrike" cap="none" normalizeH="0" baseline="0" dirty="0" smtClean="0">
              <a:solidFill>
                <a:srgbClr val="000000"/>
              </a:solidFill>
              <a:latin typeface="IranNastaliq" pitchFamily="18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8382000" y="5652739"/>
            <a:ext cx="762000" cy="369332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rgbClr val="000000"/>
                </a:solidFill>
                <a:cs typeface="B Nazanin" pitchFamily="2" charset="-78"/>
              </a:rPr>
              <a:t>23</a:t>
            </a:r>
            <a:endParaRPr lang="en-US" sz="20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834866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8808"/>
            <a:ext cx="1524000" cy="125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 descr="C:\Users\majid\Desktop\g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" y="122460"/>
            <a:ext cx="1893126" cy="140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23" y="1646712"/>
            <a:ext cx="1313825" cy="261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797" y="1508189"/>
            <a:ext cx="1253003" cy="350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547" y="2357047"/>
            <a:ext cx="2700152" cy="59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215" y="2496427"/>
            <a:ext cx="1295400" cy="45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270" y="3657600"/>
            <a:ext cx="1535836" cy="42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485" y="3535781"/>
            <a:ext cx="2725387" cy="6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91" y="5408780"/>
            <a:ext cx="53244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864" y="902707"/>
            <a:ext cx="1586102" cy="5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894" y="1493248"/>
            <a:ext cx="2667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8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67400" y="228600"/>
            <a:ext cx="2514600" cy="60376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1523" y="330428"/>
            <a:ext cx="2027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25" algn="l"/>
                <a:tab pos="3094038" algn="ctr"/>
              </a:tabLst>
            </a:pPr>
            <a:r>
              <a:rPr kumimoji="0" lang="fa-IR" sz="2000" b="1" i="0" u="none" strike="noStrike" cap="none" normalizeH="0" baseline="0" dirty="0" smtClean="0">
                <a:solidFill>
                  <a:srgbClr val="000000"/>
                </a:solidFill>
                <a:latin typeface="IranNastaliq" pitchFamily="18" charset="0"/>
                <a:ea typeface="Times New Roman" pitchFamily="18" charset="0"/>
                <a:cs typeface="B Nazanin" pitchFamily="2" charset="-78"/>
              </a:rPr>
              <a:t>روش شیب- افت</a:t>
            </a:r>
            <a:endParaRPr kumimoji="0" lang="en-US" sz="2000" b="1" i="0" u="none" strike="noStrike" cap="none" normalizeH="0" baseline="0" dirty="0" smtClean="0">
              <a:solidFill>
                <a:srgbClr val="000000"/>
              </a:solidFill>
              <a:latin typeface="IranNastaliq" pitchFamily="18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8382000" y="5652739"/>
            <a:ext cx="762000" cy="369332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rgbClr val="000000"/>
                </a:solidFill>
                <a:cs typeface="B Nazanin" pitchFamily="2" charset="-78"/>
              </a:rPr>
              <a:t>24</a:t>
            </a:r>
            <a:endParaRPr lang="en-US" sz="20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643134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53244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773"/>
            <a:ext cx="25717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22" y="3733800"/>
            <a:ext cx="54006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2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67400" y="228600"/>
            <a:ext cx="2514600" cy="60376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1523" y="330428"/>
            <a:ext cx="2027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25" algn="l"/>
                <a:tab pos="3094038" algn="ctr"/>
              </a:tabLst>
            </a:pPr>
            <a:r>
              <a:rPr kumimoji="0" lang="fa-IR" sz="2000" b="1" i="0" u="none" strike="noStrike" cap="none" normalizeH="0" baseline="0" dirty="0" smtClean="0">
                <a:solidFill>
                  <a:srgbClr val="000000"/>
                </a:solidFill>
                <a:latin typeface="IranNastaliq" pitchFamily="18" charset="0"/>
                <a:ea typeface="Times New Roman" pitchFamily="18" charset="0"/>
                <a:cs typeface="B Nazanin" pitchFamily="2" charset="-78"/>
              </a:rPr>
              <a:t>روش شیب- افت</a:t>
            </a:r>
            <a:endParaRPr kumimoji="0" lang="en-US" sz="2000" b="1" i="0" u="none" strike="noStrike" cap="none" normalizeH="0" baseline="0" dirty="0" smtClean="0">
              <a:solidFill>
                <a:srgbClr val="000000"/>
              </a:solidFill>
              <a:latin typeface="IranNastaliq" pitchFamily="18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8382000" y="5652739"/>
            <a:ext cx="762000" cy="369332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rgbClr val="000000"/>
                </a:solidFill>
                <a:cs typeface="B Nazanin" pitchFamily="2" charset="-78"/>
              </a:rPr>
              <a:t>25</a:t>
            </a:r>
            <a:endParaRPr lang="en-US" sz="20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80866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26098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7258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67400" y="228600"/>
            <a:ext cx="2514600" cy="60376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1523" y="330428"/>
            <a:ext cx="2027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25" algn="l"/>
                <a:tab pos="3094038" algn="ctr"/>
              </a:tabLst>
            </a:pPr>
            <a:r>
              <a:rPr kumimoji="0" lang="fa-IR" sz="2000" b="1" i="0" u="none" strike="noStrike" cap="none" normalizeH="0" baseline="0" dirty="0" smtClean="0">
                <a:solidFill>
                  <a:srgbClr val="000000"/>
                </a:solidFill>
                <a:latin typeface="IranNastaliq" pitchFamily="18" charset="0"/>
                <a:ea typeface="Times New Roman" pitchFamily="18" charset="0"/>
                <a:cs typeface="B Nazanin" pitchFamily="2" charset="-78"/>
              </a:rPr>
              <a:t>روش شیب- افت</a:t>
            </a:r>
            <a:endParaRPr kumimoji="0" lang="en-US" sz="2000" b="1" i="0" u="none" strike="noStrike" cap="none" normalizeH="0" baseline="0" dirty="0" smtClean="0">
              <a:solidFill>
                <a:srgbClr val="000000"/>
              </a:solidFill>
              <a:latin typeface="IranNastaliq" pitchFamily="18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8458200" y="5652739"/>
            <a:ext cx="685800" cy="369332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rgbClr val="000000"/>
                </a:solidFill>
                <a:cs typeface="B Nazanin" pitchFamily="2" charset="-78"/>
              </a:rPr>
              <a:t>3</a:t>
            </a:r>
            <a:endParaRPr lang="en-US" sz="24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8381" y="990600"/>
            <a:ext cx="4680858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70C0"/>
                </a:solidFill>
                <a:latin typeface="IranNastaliq" pitchFamily="18" charset="0"/>
                <a:ea typeface="Times New Roman" pitchFamily="18" charset="0"/>
                <a:cs typeface="B Titr" pitchFamily="2" charset="-78"/>
              </a:rPr>
              <a:t>روش شیب – افت    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slope-deflection meth</a:t>
            </a:r>
            <a:r>
              <a:rPr lang="en-US" b="1" dirty="0">
                <a:solidFill>
                  <a:srgbClr val="0070C0"/>
                </a:solidFill>
              </a:rPr>
              <a:t>od</a:t>
            </a:r>
            <a:endParaRPr lang="fa-IR" b="1" dirty="0">
              <a:solidFill>
                <a:srgbClr val="0070C0"/>
              </a:solidFill>
              <a:latin typeface="IranNastaliq" pitchFamily="18" charset="0"/>
              <a:ea typeface="Times New Roman" pitchFamily="18" charset="0"/>
              <a:cs typeface="+mj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7400" y="1688068"/>
            <a:ext cx="2456213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B050"/>
                </a:solidFill>
                <a:latin typeface="IranNastaliq" pitchFamily="18" charset="0"/>
                <a:ea typeface="Times New Roman" pitchFamily="18" charset="0"/>
                <a:cs typeface="B Titr" pitchFamily="2" charset="-78"/>
              </a:rPr>
              <a:t>فرضیات روش شیب- افت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76801" y="3352800"/>
            <a:ext cx="3458686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B050"/>
                </a:solidFill>
                <a:latin typeface="IranNastaliq" pitchFamily="18" charset="0"/>
                <a:ea typeface="Times New Roman" pitchFamily="18" charset="0"/>
                <a:cs typeface="B Titr" pitchFamily="2" charset="-78"/>
              </a:rPr>
              <a:t>قرارداد علامت در روش شیب- افت</a:t>
            </a:r>
            <a:endParaRPr lang="fa-IR" b="1" dirty="0">
              <a:solidFill>
                <a:srgbClr val="00B050"/>
              </a:solidFill>
              <a:latin typeface="IranNastaliq" pitchFamily="18" charset="0"/>
              <a:ea typeface="Times New Roman" pitchFamily="18" charset="0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8380" y="2103405"/>
            <a:ext cx="264621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>
                <a:latin typeface="IranNastaliq" pitchFamily="18" charset="0"/>
                <a:ea typeface="Times New Roman" pitchFamily="18" charset="0"/>
                <a:cs typeface="B Titr" pitchFamily="2" charset="-78"/>
              </a:rPr>
              <a:t>1</a:t>
            </a:r>
            <a:r>
              <a:rPr lang="fa-IR" sz="1400" b="1" dirty="0">
                <a:latin typeface="IranNastaliq" pitchFamily="18" charset="0"/>
                <a:ea typeface="Times New Roman" pitchFamily="18" charset="0"/>
                <a:cs typeface="B Titr" pitchFamily="2" charset="-78"/>
              </a:rPr>
              <a:t>- صرف نظر از اثر نیروی محوری</a:t>
            </a:r>
          </a:p>
          <a:p>
            <a:pPr algn="just" rtl="1"/>
            <a:endParaRPr lang="fa-IR" sz="1400" b="1" dirty="0">
              <a:latin typeface="IranNastaliq" pitchFamily="18" charset="0"/>
              <a:ea typeface="Times New Roman" pitchFamily="18" charset="0"/>
              <a:cs typeface="B Titr" pitchFamily="2" charset="-78"/>
            </a:endParaRPr>
          </a:p>
          <a:p>
            <a:pPr algn="just" rtl="1"/>
            <a:r>
              <a:rPr lang="fa-IR" sz="1400" b="1" dirty="0">
                <a:latin typeface="IranNastaliq" pitchFamily="18" charset="0"/>
                <a:ea typeface="Times New Roman" pitchFamily="18" charset="0"/>
                <a:cs typeface="B Titr" pitchFamily="2" charset="-78"/>
              </a:rPr>
              <a:t>2- صرف نظر از اثر نیروی برشی</a:t>
            </a:r>
            <a:endParaRPr lang="fa-IR" sz="1400" b="1" dirty="0">
              <a:latin typeface="IranNastaliq" pitchFamily="18" charset="0"/>
              <a:ea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" y="3831771"/>
            <a:ext cx="54864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>
                <a:latin typeface="IranNastaliq" pitchFamily="18" charset="0"/>
                <a:ea typeface="Times New Roman" pitchFamily="18" charset="0"/>
                <a:cs typeface="B Titr" pitchFamily="2" charset="-78"/>
              </a:rPr>
              <a:t>1</a:t>
            </a:r>
            <a:r>
              <a:rPr lang="fa-IR" sz="1400" b="1" dirty="0">
                <a:latin typeface="IranNastaliq" pitchFamily="18" charset="0"/>
                <a:ea typeface="Times New Roman" pitchFamily="18" charset="0"/>
                <a:cs typeface="B Titr" pitchFamily="2" charset="-78"/>
              </a:rPr>
              <a:t>- </a:t>
            </a:r>
            <a:r>
              <a:rPr lang="fa-IR" sz="1400" b="1" dirty="0" smtClean="0">
                <a:latin typeface="IranNastaliq" pitchFamily="18" charset="0"/>
                <a:ea typeface="Times New Roman" pitchFamily="18" charset="0"/>
                <a:cs typeface="B Titr" pitchFamily="2" charset="-78"/>
              </a:rPr>
              <a:t>لنگر موثر به انتهای عضو در صورتی مثبت است که در جهت عقربه های ساعت باشد</a:t>
            </a:r>
            <a:endParaRPr lang="fa-IR" sz="1400" b="1" dirty="0">
              <a:latin typeface="IranNastaliq" pitchFamily="18" charset="0"/>
              <a:ea typeface="Times New Roman" pitchFamily="18" charset="0"/>
              <a:cs typeface="B Titr" pitchFamily="2" charset="-78"/>
            </a:endParaRPr>
          </a:p>
          <a:p>
            <a:pPr algn="just" rtl="1"/>
            <a:endParaRPr lang="fa-IR" sz="1400" b="1" dirty="0">
              <a:latin typeface="IranNastaliq" pitchFamily="18" charset="0"/>
              <a:ea typeface="Times New Roman" pitchFamily="18" charset="0"/>
              <a:cs typeface="B Titr" pitchFamily="2" charset="-78"/>
            </a:endParaRPr>
          </a:p>
          <a:p>
            <a:pPr algn="just" rtl="1"/>
            <a:r>
              <a:rPr lang="fa-IR" sz="1400" b="1" dirty="0">
                <a:latin typeface="IranNastaliq" pitchFamily="18" charset="0"/>
                <a:ea typeface="Times New Roman" pitchFamily="18" charset="0"/>
                <a:cs typeface="B Titr" pitchFamily="2" charset="-78"/>
              </a:rPr>
              <a:t>2- </a:t>
            </a:r>
            <a:r>
              <a:rPr lang="el-GR" sz="1400" b="1" dirty="0" smtClean="0">
                <a:latin typeface="IranNastaliq" pitchFamily="18" charset="0"/>
                <a:ea typeface="Times New Roman" pitchFamily="18" charset="0"/>
                <a:cs typeface="B Titr" pitchFamily="2" charset="-78"/>
              </a:rPr>
              <a:t>θ</a:t>
            </a:r>
            <a:r>
              <a:rPr lang="fa-IR" sz="1400" b="1" dirty="0" smtClean="0">
                <a:latin typeface="IranNastaliq" pitchFamily="18" charset="0"/>
                <a:ea typeface="Times New Roman" pitchFamily="18" charset="0"/>
                <a:cs typeface="B Titr" pitchFamily="2" charset="-78"/>
              </a:rPr>
              <a:t>  زاویه دوران مماس بر منحنی تغییر شکل الاستیک در صورتی مثبت که نسبت به حالت اولیه در جهت عقربه های ساعت حرکت کند.</a:t>
            </a:r>
          </a:p>
          <a:p>
            <a:pPr algn="just" rtl="1"/>
            <a:endParaRPr lang="en-US" sz="1400" b="1" dirty="0">
              <a:latin typeface="IranNastaliq" pitchFamily="18" charset="0"/>
              <a:ea typeface="Times New Roman" pitchFamily="18" charset="0"/>
            </a:endParaRPr>
          </a:p>
          <a:p>
            <a:pPr algn="just" rtl="1"/>
            <a:r>
              <a:rPr lang="fa-IR" sz="1400" b="1" dirty="0">
                <a:latin typeface="IranNastaliq" pitchFamily="18" charset="0"/>
                <a:ea typeface="Times New Roman" pitchFamily="18" charset="0"/>
                <a:cs typeface="B Titr" pitchFamily="2" charset="-78"/>
              </a:rPr>
              <a:t>3- در صورتی که زاویه دوران خط واصل بین دو انتهای منحنی تغییرشکل الاستیک نسبت به موقعیت اولیه در جهت عقربه های ساعت حرکت کند، آنگاه این زاویه مثبت </a:t>
            </a:r>
            <a:r>
              <a:rPr lang="fa-IR" sz="1400" b="1" dirty="0" smtClean="0">
                <a:latin typeface="IranNastaliq" pitchFamily="18" charset="0"/>
                <a:ea typeface="Times New Roman" pitchFamily="18" charset="0"/>
                <a:cs typeface="B Titr" pitchFamily="2" charset="-78"/>
              </a:rPr>
              <a:t>است.</a:t>
            </a:r>
            <a:endParaRPr lang="fa-IR" sz="1400" b="1" dirty="0">
              <a:latin typeface="IranNastaliq" pitchFamily="18" charset="0"/>
              <a:ea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368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67400" y="228600"/>
            <a:ext cx="2514600" cy="60376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1523" y="330428"/>
            <a:ext cx="2027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25" algn="l"/>
                <a:tab pos="3094038" algn="ctr"/>
              </a:tabLst>
            </a:pPr>
            <a:r>
              <a:rPr kumimoji="0" lang="fa-IR" sz="2000" b="1" i="0" u="none" strike="noStrike" cap="none" normalizeH="0" baseline="0" dirty="0" smtClean="0">
                <a:solidFill>
                  <a:srgbClr val="000000"/>
                </a:solidFill>
                <a:latin typeface="IranNastaliq" pitchFamily="18" charset="0"/>
                <a:ea typeface="Times New Roman" pitchFamily="18" charset="0"/>
                <a:cs typeface="B Nazanin" pitchFamily="2" charset="-78"/>
              </a:rPr>
              <a:t>روش شیب- افت</a:t>
            </a:r>
            <a:endParaRPr kumimoji="0" lang="en-US" sz="2000" b="1" i="0" u="none" strike="noStrike" cap="none" normalizeH="0" baseline="0" dirty="0" smtClean="0">
              <a:solidFill>
                <a:srgbClr val="000000"/>
              </a:solidFill>
              <a:latin typeface="IranNastaliq" pitchFamily="18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8458200" y="5652739"/>
            <a:ext cx="685800" cy="369332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rgbClr val="000000"/>
                </a:solidFill>
                <a:cs typeface="B Nazanin" pitchFamily="2" charset="-78"/>
              </a:rPr>
              <a:t>4</a:t>
            </a:r>
            <a:endParaRPr lang="en-US" sz="24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70518" y="990600"/>
            <a:ext cx="1753095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70C0"/>
                </a:solidFill>
                <a:latin typeface="IranNastaliq" pitchFamily="18" charset="0"/>
                <a:ea typeface="Times New Roman" pitchFamily="18" charset="0"/>
                <a:cs typeface="B Titr" pitchFamily="2" charset="-78"/>
              </a:rPr>
              <a:t>روابط شیب – افت</a:t>
            </a:r>
            <a:endParaRPr lang="fa-IR" b="1" dirty="0">
              <a:solidFill>
                <a:srgbClr val="0070C0"/>
              </a:solidFill>
              <a:latin typeface="IranNastaliq" pitchFamily="18" charset="0"/>
              <a:ea typeface="Times New Roman" pitchFamily="18" charset="0"/>
              <a:cs typeface="+mj-c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851859"/>
              </p:ext>
            </p:extLst>
          </p:nvPr>
        </p:nvGraphicFramePr>
        <p:xfrm>
          <a:off x="4343400" y="4114800"/>
          <a:ext cx="3870961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3" imgW="2438280" imgH="888840" progId="Equation.DSMT4">
                  <p:embed/>
                </p:oleObj>
              </mc:Choice>
              <mc:Fallback>
                <p:oleObj name="Equation" r:id="rId3" imgW="243828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3400" y="4114800"/>
                        <a:ext cx="3870961" cy="141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832366"/>
            <a:ext cx="5715000" cy="288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9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09012" y="228600"/>
            <a:ext cx="2514600" cy="60376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52329" y="328347"/>
            <a:ext cx="2027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25" algn="l"/>
                <a:tab pos="3094038" algn="ctr"/>
              </a:tabLst>
            </a:pPr>
            <a:r>
              <a:rPr kumimoji="0" lang="fa-IR" sz="2000" b="1" i="0" u="none" strike="noStrike" cap="none" normalizeH="0" baseline="0" dirty="0" smtClean="0">
                <a:solidFill>
                  <a:srgbClr val="000000"/>
                </a:solidFill>
                <a:latin typeface="IranNastaliq" pitchFamily="18" charset="0"/>
                <a:ea typeface="Times New Roman" pitchFamily="18" charset="0"/>
                <a:cs typeface="B Nazanin" pitchFamily="2" charset="-78"/>
              </a:rPr>
              <a:t>روش شیب- افت</a:t>
            </a:r>
            <a:endParaRPr kumimoji="0" lang="en-US" sz="2000" b="1" i="0" u="none" strike="noStrike" cap="none" normalizeH="0" baseline="0" dirty="0" smtClean="0">
              <a:solidFill>
                <a:srgbClr val="000000"/>
              </a:solidFill>
              <a:latin typeface="IranNastaliq" pitchFamily="18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8458200" y="5652739"/>
            <a:ext cx="685800" cy="369332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rgbClr val="000000"/>
                </a:solidFill>
                <a:cs typeface="B Nazanin" pitchFamily="2" charset="-78"/>
              </a:rPr>
              <a:t>5</a:t>
            </a:r>
            <a:endParaRPr lang="en-US" sz="24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10199" y="983673"/>
            <a:ext cx="291341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70C0"/>
                </a:solidFill>
                <a:latin typeface="IranNastaliq" pitchFamily="18" charset="0"/>
                <a:ea typeface="Times New Roman" pitchFamily="18" charset="0"/>
                <a:cs typeface="B Titr" pitchFamily="2" charset="-78"/>
              </a:rPr>
              <a:t>لنگر های گیرداری انتها   </a:t>
            </a:r>
            <a:r>
              <a:rPr lang="en-US" sz="2000" b="1" dirty="0" smtClean="0">
                <a:solidFill>
                  <a:srgbClr val="0070C0"/>
                </a:solidFill>
                <a:ea typeface="Times New Roman" pitchFamily="18" charset="0"/>
                <a:cs typeface="B Titr" pitchFamily="2" charset="-78"/>
              </a:rPr>
              <a:t>FEM</a:t>
            </a:r>
            <a:endParaRPr lang="fa-IR" b="1" dirty="0">
              <a:solidFill>
                <a:srgbClr val="0070C0"/>
              </a:solidFill>
              <a:latin typeface="IranNastaliq" pitchFamily="18" charset="0"/>
              <a:ea typeface="Times New Roman" pitchFamily="18" charset="0"/>
              <a:cs typeface="+mj-cs"/>
            </a:endParaRPr>
          </a:p>
        </p:txBody>
      </p:sp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187" y="452812"/>
            <a:ext cx="4846122" cy="345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199" y="4413004"/>
            <a:ext cx="4575095" cy="175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75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67400" y="228600"/>
            <a:ext cx="2514600" cy="60376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1523" y="330428"/>
            <a:ext cx="2027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25" algn="l"/>
                <a:tab pos="3094038" algn="ctr"/>
              </a:tabLst>
            </a:pPr>
            <a:r>
              <a:rPr kumimoji="0" lang="fa-IR" sz="2000" b="1" i="0" u="none" strike="noStrike" cap="none" normalizeH="0" baseline="0" dirty="0" smtClean="0">
                <a:solidFill>
                  <a:srgbClr val="000000"/>
                </a:solidFill>
                <a:latin typeface="IranNastaliq" pitchFamily="18" charset="0"/>
                <a:ea typeface="Times New Roman" pitchFamily="18" charset="0"/>
                <a:cs typeface="B Nazanin" pitchFamily="2" charset="-78"/>
              </a:rPr>
              <a:t>روش شیب- افت</a:t>
            </a:r>
            <a:endParaRPr kumimoji="0" lang="en-US" sz="2000" b="1" i="0" u="none" strike="noStrike" cap="none" normalizeH="0" baseline="0" dirty="0" smtClean="0">
              <a:solidFill>
                <a:srgbClr val="000000"/>
              </a:solidFill>
              <a:latin typeface="IranNastaliq" pitchFamily="18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8458200" y="5652739"/>
            <a:ext cx="685800" cy="369332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6</a:t>
            </a:r>
            <a:endParaRPr lang="en-US" sz="24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990600"/>
            <a:ext cx="2608613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70C0"/>
                </a:solidFill>
                <a:latin typeface="IranNastaliq" pitchFamily="18" charset="0"/>
                <a:ea typeface="Times New Roman" pitchFamily="18" charset="0"/>
                <a:cs typeface="B Titr" pitchFamily="2" charset="-78"/>
              </a:rPr>
              <a:t>لنگر های گیرداری انتها   </a:t>
            </a:r>
            <a:r>
              <a:rPr lang="en-US" b="1" dirty="0" smtClean="0">
                <a:solidFill>
                  <a:srgbClr val="0070C0"/>
                </a:solidFill>
                <a:ea typeface="Times New Roman" pitchFamily="18" charset="0"/>
                <a:cs typeface="B Titr" pitchFamily="2" charset="-78"/>
              </a:rPr>
              <a:t>FEM</a:t>
            </a:r>
            <a:endParaRPr lang="fa-IR" b="1" dirty="0">
              <a:solidFill>
                <a:srgbClr val="0070C0"/>
              </a:solidFill>
              <a:latin typeface="IranNastaliq" pitchFamily="18" charset="0"/>
              <a:ea typeface="Times New Roman" pitchFamily="18" charset="0"/>
              <a:cs typeface="+mj-cs"/>
            </a:endParaRPr>
          </a:p>
        </p:txBody>
      </p:sp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606" y="464179"/>
            <a:ext cx="4408226" cy="150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586" y="2470638"/>
            <a:ext cx="4330414" cy="162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324" y="4469590"/>
            <a:ext cx="4298238" cy="172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58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67400" y="228600"/>
            <a:ext cx="2514600" cy="60376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1523" y="330428"/>
            <a:ext cx="2027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25" algn="l"/>
                <a:tab pos="3094038" algn="ctr"/>
              </a:tabLst>
            </a:pPr>
            <a:r>
              <a:rPr kumimoji="0" lang="fa-IR" sz="2000" b="1" i="0" u="none" strike="noStrike" cap="none" normalizeH="0" baseline="0" dirty="0" smtClean="0">
                <a:solidFill>
                  <a:srgbClr val="000000"/>
                </a:solidFill>
                <a:latin typeface="IranNastaliq" pitchFamily="18" charset="0"/>
                <a:ea typeface="Times New Roman" pitchFamily="18" charset="0"/>
                <a:cs typeface="B Nazanin" pitchFamily="2" charset="-78"/>
              </a:rPr>
              <a:t>روش شیب- افت</a:t>
            </a:r>
            <a:endParaRPr kumimoji="0" lang="en-US" sz="2000" b="1" i="0" u="none" strike="noStrike" cap="none" normalizeH="0" baseline="0" dirty="0" smtClean="0">
              <a:solidFill>
                <a:srgbClr val="000000"/>
              </a:solidFill>
              <a:latin typeface="IranNastaliq" pitchFamily="18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8458200" y="5652739"/>
            <a:ext cx="685800" cy="369332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rgbClr val="000000"/>
                </a:solidFill>
                <a:cs typeface="B Nazanin" pitchFamily="2" charset="-78"/>
              </a:rPr>
              <a:t>7</a:t>
            </a:r>
            <a:endParaRPr lang="en-US" sz="24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57800" y="990600"/>
            <a:ext cx="3065813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70C0"/>
                </a:solidFill>
                <a:latin typeface="IranNastaliq" pitchFamily="18" charset="0"/>
                <a:ea typeface="Times New Roman" pitchFamily="18" charset="0"/>
                <a:cs typeface="B Titr" pitchFamily="2" charset="-78"/>
              </a:rPr>
              <a:t>روش شیب- افت برای تحلیل تیرها</a:t>
            </a:r>
            <a:endParaRPr lang="fa-IR" b="1" dirty="0">
              <a:solidFill>
                <a:srgbClr val="0070C0"/>
              </a:solidFill>
              <a:latin typeface="IranNastaliq" pitchFamily="18" charset="0"/>
              <a:ea typeface="Times New Roman" pitchFamily="18" charset="0"/>
              <a:cs typeface="+mj-cs"/>
            </a:endParaRPr>
          </a:p>
        </p:txBody>
      </p:sp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252" y="500847"/>
            <a:ext cx="509723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522" y="2971800"/>
            <a:ext cx="6073572" cy="14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926099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448642"/>
              </p:ext>
            </p:extLst>
          </p:nvPr>
        </p:nvGraphicFramePr>
        <p:xfrm>
          <a:off x="307975" y="4495800"/>
          <a:ext cx="2890838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8" imgW="1485720" imgH="634680" progId="Equation.DSMT4">
                  <p:embed/>
                </p:oleObj>
              </mc:Choice>
              <mc:Fallback>
                <p:oleObj name="Equation" r:id="rId8" imgW="14857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7975" y="4495800"/>
                        <a:ext cx="2890838" cy="123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370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67400" y="228600"/>
            <a:ext cx="2514600" cy="60376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1523" y="330428"/>
            <a:ext cx="2027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25" algn="l"/>
                <a:tab pos="3094038" algn="ctr"/>
              </a:tabLst>
            </a:pPr>
            <a:r>
              <a:rPr kumimoji="0" lang="fa-IR" sz="2000" b="1" i="0" u="none" strike="noStrike" cap="none" normalizeH="0" baseline="0" dirty="0" smtClean="0">
                <a:solidFill>
                  <a:srgbClr val="000000"/>
                </a:solidFill>
                <a:latin typeface="IranNastaliq" pitchFamily="18" charset="0"/>
                <a:ea typeface="Times New Roman" pitchFamily="18" charset="0"/>
                <a:cs typeface="B Nazanin" pitchFamily="2" charset="-78"/>
              </a:rPr>
              <a:t>روش شیب- افت</a:t>
            </a:r>
            <a:endParaRPr kumimoji="0" lang="en-US" sz="2000" b="1" i="0" u="none" strike="noStrike" cap="none" normalizeH="0" baseline="0" dirty="0" smtClean="0">
              <a:solidFill>
                <a:srgbClr val="000000"/>
              </a:solidFill>
              <a:latin typeface="IranNastaliq" pitchFamily="18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8458200" y="5652739"/>
            <a:ext cx="685800" cy="369332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rgbClr val="000000"/>
                </a:solidFill>
                <a:cs typeface="B Nazanin" pitchFamily="2" charset="-78"/>
              </a:rPr>
              <a:t>8</a:t>
            </a:r>
            <a:endParaRPr lang="en-US" sz="24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57800" y="990600"/>
            <a:ext cx="3065813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70C0"/>
                </a:solidFill>
                <a:latin typeface="IranNastaliq" pitchFamily="18" charset="0"/>
                <a:ea typeface="Times New Roman" pitchFamily="18" charset="0"/>
                <a:cs typeface="B Titr" pitchFamily="2" charset="-78"/>
              </a:rPr>
              <a:t>روش شیب- افت برای تحلیل تیرها</a:t>
            </a:r>
            <a:endParaRPr lang="fa-IR" b="1" dirty="0">
              <a:solidFill>
                <a:srgbClr val="0070C0"/>
              </a:solidFill>
              <a:latin typeface="IranNastaliq" pitchFamily="18" charset="0"/>
              <a:ea typeface="Times New Roman" pitchFamily="18" charset="0"/>
              <a:cs typeface="+mj-cs"/>
            </a:endParaRPr>
          </a:p>
        </p:txBody>
      </p:sp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283" y="303709"/>
            <a:ext cx="509723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746257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485" y="2882735"/>
            <a:ext cx="5180756" cy="11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766" y="4572652"/>
            <a:ext cx="4780832" cy="106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32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67400" y="228600"/>
            <a:ext cx="2514600" cy="60376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1523" y="330428"/>
            <a:ext cx="2027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25" algn="l"/>
                <a:tab pos="3094038" algn="ctr"/>
              </a:tabLst>
            </a:pPr>
            <a:r>
              <a:rPr kumimoji="0" lang="fa-IR" sz="2000" b="1" i="0" u="none" strike="noStrike" cap="none" normalizeH="0" baseline="0" dirty="0" smtClean="0">
                <a:solidFill>
                  <a:srgbClr val="000000"/>
                </a:solidFill>
                <a:latin typeface="IranNastaliq" pitchFamily="18" charset="0"/>
                <a:ea typeface="Times New Roman" pitchFamily="18" charset="0"/>
                <a:cs typeface="B Nazanin" pitchFamily="2" charset="-78"/>
              </a:rPr>
              <a:t>روش شیب- افت</a:t>
            </a:r>
            <a:endParaRPr kumimoji="0" lang="en-US" sz="2000" b="1" i="0" u="none" strike="noStrike" cap="none" normalizeH="0" baseline="0" dirty="0" smtClean="0">
              <a:solidFill>
                <a:srgbClr val="000000"/>
              </a:solidFill>
              <a:latin typeface="IranNastaliq" pitchFamily="18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8458200" y="5652739"/>
            <a:ext cx="685800" cy="369332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rgbClr val="000000"/>
                </a:solidFill>
                <a:cs typeface="B Nazanin" pitchFamily="2" charset="-78"/>
              </a:rPr>
              <a:t>9</a:t>
            </a:r>
            <a:endParaRPr lang="en-US" sz="24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57800" y="990600"/>
            <a:ext cx="3065813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70C0"/>
                </a:solidFill>
                <a:latin typeface="IranNastaliq" pitchFamily="18" charset="0"/>
                <a:ea typeface="Times New Roman" pitchFamily="18" charset="0"/>
                <a:cs typeface="B Titr" pitchFamily="2" charset="-78"/>
              </a:rPr>
              <a:t>روش شیب- افت برای تحلیل تیرها</a:t>
            </a:r>
            <a:endParaRPr lang="fa-IR" b="1" dirty="0">
              <a:solidFill>
                <a:srgbClr val="0070C0"/>
              </a:solidFill>
              <a:latin typeface="IranNastaliq" pitchFamily="18" charset="0"/>
              <a:ea typeface="Times New Roman" pitchFamily="18" charset="0"/>
              <a:cs typeface="+mj-cs"/>
            </a:endParaRPr>
          </a:p>
        </p:txBody>
      </p:sp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564" y="293132"/>
            <a:ext cx="509723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04622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214530"/>
              </p:ext>
            </p:extLst>
          </p:nvPr>
        </p:nvGraphicFramePr>
        <p:xfrm>
          <a:off x="130175" y="2743200"/>
          <a:ext cx="5926138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Equation" r:id="rId6" imgW="3352680" imgH="393480" progId="Equation.DSMT4">
                  <p:embed/>
                </p:oleObj>
              </mc:Choice>
              <mc:Fallback>
                <p:oleObj name="Equation" r:id="rId6" imgW="3352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0175" y="2743200"/>
                        <a:ext cx="5926138" cy="64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669465"/>
              </p:ext>
            </p:extLst>
          </p:nvPr>
        </p:nvGraphicFramePr>
        <p:xfrm>
          <a:off x="146050" y="3657600"/>
          <a:ext cx="63373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Equation" r:id="rId8" imgW="3327120" imgH="393480" progId="Equation.DSMT4">
                  <p:embed/>
                </p:oleObj>
              </mc:Choice>
              <mc:Fallback>
                <p:oleObj name="Equation" r:id="rId8" imgW="332712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3657600"/>
                        <a:ext cx="63373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814553"/>
              </p:ext>
            </p:extLst>
          </p:nvPr>
        </p:nvGraphicFramePr>
        <p:xfrm>
          <a:off x="111125" y="4597400"/>
          <a:ext cx="6443663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Equation" r:id="rId10" imgW="3200400" imgH="393480" progId="Equation.DSMT4">
                  <p:embed/>
                </p:oleObj>
              </mc:Choice>
              <mc:Fallback>
                <p:oleObj name="Equation" r:id="rId10" imgW="32004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" y="4597400"/>
                        <a:ext cx="6443663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006218"/>
              </p:ext>
            </p:extLst>
          </p:nvPr>
        </p:nvGraphicFramePr>
        <p:xfrm>
          <a:off x="206086" y="5652739"/>
          <a:ext cx="534035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Equation" r:id="rId12" imgW="3022560" imgH="393480" progId="Equation.DSMT4">
                  <p:embed/>
                </p:oleObj>
              </mc:Choice>
              <mc:Fallback>
                <p:oleObj name="Equation" r:id="rId12" imgW="302256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86" y="5652739"/>
                        <a:ext cx="5340350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998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1110</TotalTime>
  <Words>349</Words>
  <Application>Microsoft Office PowerPoint</Application>
  <PresentationFormat>On-screen Show (4:3)</PresentationFormat>
  <Paragraphs>89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Adjacency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majid</dc:creator>
  <cp:lastModifiedBy>majid</cp:lastModifiedBy>
  <cp:revision>52</cp:revision>
  <dcterms:created xsi:type="dcterms:W3CDTF">2013-06-27T20:32:41Z</dcterms:created>
  <dcterms:modified xsi:type="dcterms:W3CDTF">2013-06-30T05:55:08Z</dcterms:modified>
</cp:coreProperties>
</file>