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578"/>
    <a:srgbClr val="E26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718" autoAdjust="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396CB-4394-493F-8ADC-98C066C92400}" type="datetimeFigureOut">
              <a:rPr lang="en-US" smtClean="0"/>
              <a:t>8/2/2013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713BD-A1FE-4C7B-88F1-F8AC8B948FDA}" type="slidenum">
              <a:rPr lang="en-US" smtClean="0"/>
              <a:t>‹#›</a:t>
            </a:fld>
            <a:endParaRPr lang="en-US"/>
          </a:p>
        </p:txBody>
      </p:sp>
    </p:spTree>
    <p:extLst>
      <p:ext uri="{BB962C8B-B14F-4D97-AF65-F5344CB8AC3E}">
        <p14:creationId xmlns:p14="http://schemas.microsoft.com/office/powerpoint/2010/main" val="5330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713BD-A1FE-4C7B-88F1-F8AC8B948FDA}" type="slidenum">
              <a:rPr lang="en-US" smtClean="0"/>
              <a:t>1</a:t>
            </a:fld>
            <a:endParaRPr lang="en-US"/>
          </a:p>
        </p:txBody>
      </p:sp>
    </p:spTree>
    <p:extLst>
      <p:ext uri="{BB962C8B-B14F-4D97-AF65-F5344CB8AC3E}">
        <p14:creationId xmlns:p14="http://schemas.microsoft.com/office/powerpoint/2010/main" val="170957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C4DA0B-C8C6-4A36-8BAC-321C0576EB26}"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A0B-C8C6-4A36-8BAC-321C0576EB26}"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4DA0B-C8C6-4A36-8BAC-321C0576EB26}"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C4DA0B-C8C6-4A36-8BAC-321C0576EB26}" type="datetimeFigureOut">
              <a:rPr lang="en-US" smtClean="0"/>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4DA0B-C8C6-4A36-8BAC-321C0576EB26}" type="datetimeFigureOut">
              <a:rPr lang="en-US" smtClean="0"/>
              <a:t>8/2/2013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4DA0B-C8C6-4A36-8BAC-321C0576EB26}" type="datetimeFigureOut">
              <a:rPr lang="en-US" smtClean="0"/>
              <a:t>8/2/2013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4DA0B-C8C6-4A36-8BAC-321C0576EB26}" type="datetimeFigureOut">
              <a:rPr lang="en-US" smtClean="0"/>
              <a:t>8/2/2013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FE5B9-8A39-4DB4-BE64-6DAA60161A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4DA0B-C8C6-4A36-8BAC-321C0576EB26}" type="datetimeFigureOut">
              <a:rPr lang="en-US" smtClean="0"/>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E5B9-8A39-4DB4-BE64-6DAA60161A5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2C4DA0B-C8C6-4A36-8BAC-321C0576EB26}" type="datetimeFigureOut">
              <a:rPr lang="en-US" smtClean="0"/>
              <a:t>8/2/2013</a:t>
            </a:fld>
            <a:endParaRPr lang="en-US"/>
          </a:p>
        </p:txBody>
      </p:sp>
      <p:sp>
        <p:nvSpPr>
          <p:cNvPr id="9" name="Slide Number Placeholder 8"/>
          <p:cNvSpPr>
            <a:spLocks noGrp="1"/>
          </p:cNvSpPr>
          <p:nvPr>
            <p:ph type="sldNum" sz="quarter" idx="11"/>
          </p:nvPr>
        </p:nvSpPr>
        <p:spPr/>
        <p:txBody>
          <a:bodyPr/>
          <a:lstStyle/>
          <a:p>
            <a:fld id="{B81FE5B9-8A39-4DB4-BE64-6DAA60161A5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1FE5B9-8A39-4DB4-BE64-6DAA60161A5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2C4DA0B-C8C6-4A36-8BAC-321C0576EB26}" type="datetimeFigureOut">
              <a:rPr lang="en-US" smtClean="0"/>
              <a:t>8/2/2013</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9.jpeg"/><Relationship Id="rId4" Type="http://schemas.openxmlformats.org/officeDocument/2006/relationships/image" Target="../media/image47.wmf"/></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3.jpeg"/><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8.jpeg"/><Relationship Id="rId10" Type="http://schemas.openxmlformats.org/officeDocument/2006/relationships/oleObject" Target="../embeddings/oleObject10.bin"/><Relationship Id="rId4" Type="http://schemas.openxmlformats.org/officeDocument/2006/relationships/image" Target="../media/image54.wmf"/><Relationship Id="rId9" Type="http://schemas.openxmlformats.org/officeDocument/2006/relationships/image" Target="../media/image56.wmf"/></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4.png"/><Relationship Id="rId4" Type="http://schemas.openxmlformats.org/officeDocument/2006/relationships/image" Target="../media/image6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 Ribbon 13"/>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1</a:t>
            </a:r>
            <a:endParaRPr lang="en-US" sz="2400" b="1" dirty="0">
              <a:solidFill>
                <a:srgbClr val="000000"/>
              </a:solidFill>
              <a:cs typeface="B Nazanin" pitchFamily="2" charset="-78"/>
            </a:endParaRPr>
          </a:p>
        </p:txBody>
      </p:sp>
      <p:sp>
        <p:nvSpPr>
          <p:cNvPr id="15" name="Rectangle 14"/>
          <p:cNvSpPr>
            <a:spLocks noChangeArrowheads="1"/>
          </p:cNvSpPr>
          <p:nvPr/>
        </p:nvSpPr>
        <p:spPr bwMode="auto">
          <a:xfrm>
            <a:off x="2756222" y="2234625"/>
            <a:ext cx="330730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kumimoji="0" lang="fa-IR" sz="1600" b="1" i="0" u="none" strike="noStrike" cap="none" normalizeH="0" baseline="0" dirty="0" smtClean="0">
                <a:solidFill>
                  <a:srgbClr val="000000"/>
                </a:solidFill>
                <a:latin typeface="IranNastaliq" pitchFamily="18" charset="0"/>
                <a:ea typeface="Times New Roman" pitchFamily="18" charset="0"/>
                <a:cs typeface="B Nazanin" pitchFamily="2" charset="-78"/>
              </a:rPr>
              <a:t>دانشگاه </a:t>
            </a:r>
            <a:r>
              <a:rPr lang="fa-IR" sz="1600" b="1" dirty="0" smtClean="0">
                <a:solidFill>
                  <a:srgbClr val="000000"/>
                </a:solidFill>
                <a:latin typeface="IranNastaliq" pitchFamily="18" charset="0"/>
                <a:ea typeface="Times New Roman" pitchFamily="18" charset="0"/>
                <a:cs typeface="B Nazanin" pitchFamily="2" charset="-78"/>
              </a:rPr>
              <a:t>آزاد اسلامی واحد خوراسگان</a:t>
            </a:r>
            <a:endParaRPr kumimoji="0" lang="en-US" sz="1600" b="1" i="0" u="none" strike="noStrike" cap="none" normalizeH="0" baseline="0" dirty="0" smtClean="0">
              <a:solidFill>
                <a:srgbClr val="000000"/>
              </a:solidFill>
              <a:latin typeface="IranNastaliq"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kumimoji="0" lang="fa-IR" sz="1600" b="1" i="0" u="none" strike="noStrike" cap="none" normalizeH="0" baseline="0" dirty="0" smtClean="0">
                <a:ln>
                  <a:noFill/>
                </a:ln>
                <a:solidFill>
                  <a:srgbClr val="000000"/>
                </a:solidFill>
                <a:latin typeface="IranNastaliq" pitchFamily="18" charset="0"/>
                <a:ea typeface="Times New Roman" pitchFamily="18" charset="0"/>
                <a:cs typeface="B Nazanin" pitchFamily="2" charset="-78"/>
              </a:rPr>
              <a:t>گروه عمران</a:t>
            </a:r>
            <a:endParaRPr kumimoji="0" lang="fa-IR" sz="1600" b="0" i="0" u="none" strike="noStrike" cap="none" normalizeH="0" baseline="0" dirty="0" smtClean="0">
              <a:ln>
                <a:noFill/>
              </a:ln>
              <a:solidFill>
                <a:srgbClr val="000000"/>
              </a:solidFill>
              <a:latin typeface="IranNastaliq" pitchFamily="18" charset="0"/>
              <a:cs typeface="B Nazanin" pitchFamily="2" charset="-78"/>
            </a:endParaRPr>
          </a:p>
        </p:txBody>
      </p:sp>
      <p:sp>
        <p:nvSpPr>
          <p:cNvPr id="16" name="Rectangle 4"/>
          <p:cNvSpPr>
            <a:spLocks noChangeArrowheads="1"/>
          </p:cNvSpPr>
          <p:nvPr/>
        </p:nvSpPr>
        <p:spPr bwMode="auto">
          <a:xfrm>
            <a:off x="2123876" y="2982036"/>
            <a:ext cx="4572000" cy="1661993"/>
          </a:xfrm>
          <a:prstGeom prst="rect">
            <a:avLst/>
          </a:prstGeom>
          <a:noFill/>
          <a:ln w="9525">
            <a:noFill/>
            <a:miter lim="800000"/>
            <a:headEnd/>
            <a:tailEnd/>
          </a:ln>
          <a:effectLst/>
        </p:spPr>
        <p:txBody>
          <a:bodyPr vert="horz" wrap="square" lIns="0" tIns="0" rIns="0" bIns="0" numCol="1" anchor="ctr" anchorCtr="0" compatLnSpc="1">
            <a:spAutoFit/>
          </a:bodyPr>
          <a:lstStyle/>
          <a:p>
            <a:pPr lvl="0" algn="ctr" rtl="1" fontAlgn="base">
              <a:spcBef>
                <a:spcPct val="0"/>
              </a:spcBef>
              <a:spcAft>
                <a:spcPct val="0"/>
              </a:spcAft>
            </a:pPr>
            <a:endParaRPr kumimoji="0" lang="fa-IR" sz="2400" b="1" i="0" u="none" strike="noStrike" normalizeH="0" dirty="0" smtClean="0">
              <a:ln w="18415" cmpd="sng">
                <a:solidFill>
                  <a:schemeClr val="bg1"/>
                </a:solidFill>
                <a:prstDash val="solid"/>
              </a:ln>
              <a:solidFill>
                <a:srgbClr val="000000"/>
              </a:solidFill>
              <a:latin typeface="IranNastaliq" pitchFamily="18" charset="0"/>
              <a:cs typeface="B Nazanin" pitchFamily="2" charset="-78"/>
            </a:endParaRPr>
          </a:p>
          <a:p>
            <a:pPr algn="ctr" rtl="1" fontAlgn="base">
              <a:spcBef>
                <a:spcPct val="0"/>
              </a:spcBef>
              <a:spcAft>
                <a:spcPct val="0"/>
              </a:spcAft>
            </a:pPr>
            <a:r>
              <a:rPr lang="fa-IR" sz="3600" b="1" dirty="0" smtClean="0">
                <a:ln>
                  <a:solidFill>
                    <a:schemeClr val="bg1"/>
                  </a:solidFill>
                </a:ln>
                <a:solidFill>
                  <a:srgbClr val="0000FF"/>
                </a:solidFill>
                <a:effectLst>
                  <a:glow rad="228600">
                    <a:srgbClr val="FF0000">
                      <a:alpha val="40000"/>
                    </a:srgbClr>
                  </a:glow>
                </a:effectLst>
                <a:cs typeface="B Nazanin" pitchFamily="2" charset="-78"/>
              </a:rPr>
              <a:t>تحلیل سازه 2</a:t>
            </a:r>
            <a:endParaRPr lang="en-US" sz="3600" b="1" dirty="0">
              <a:ln>
                <a:solidFill>
                  <a:schemeClr val="bg1"/>
                </a:solidFill>
              </a:ln>
              <a:solidFill>
                <a:srgbClr val="0000FF"/>
              </a:solidFill>
              <a:effectLst>
                <a:glow rad="228600">
                  <a:srgbClr val="FF0000">
                    <a:alpha val="40000"/>
                  </a:srgbClr>
                </a:glow>
              </a:effectLst>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lang="fa-IR" sz="2800" b="1" dirty="0" smtClean="0">
              <a:solidFill>
                <a:srgbClr val="000000"/>
              </a:solidFill>
              <a:latin typeface="IranNastaliq"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fa-IR" sz="2000" b="1" dirty="0" smtClean="0">
                <a:solidFill>
                  <a:srgbClr val="00B0F0"/>
                </a:solidFill>
                <a:latin typeface="IranNastaliq" pitchFamily="18" charset="0"/>
                <a:ea typeface="Times New Roman" pitchFamily="18" charset="0"/>
                <a:cs typeface="B Nazanin" pitchFamily="2" charset="-78"/>
              </a:rPr>
              <a:t>روشهای تحلیل تقریبی سازه های نامعین</a:t>
            </a:r>
          </a:p>
        </p:txBody>
      </p:sp>
      <p:pic>
        <p:nvPicPr>
          <p:cNvPr id="1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77140" y="906309"/>
            <a:ext cx="865472" cy="1227291"/>
          </a:xfrm>
          <a:prstGeom prst="rect">
            <a:avLst/>
          </a:prstGeom>
          <a:noFill/>
          <a:ln w="9525">
            <a:noFill/>
            <a:miter lim="800000"/>
            <a:headEnd/>
            <a:tailEnd/>
          </a:ln>
          <a:effectLst/>
        </p:spPr>
      </p:pic>
      <p:sp>
        <p:nvSpPr>
          <p:cNvPr id="18" name="Rectangle 17"/>
          <p:cNvSpPr>
            <a:spLocks noChangeArrowheads="1"/>
          </p:cNvSpPr>
          <p:nvPr/>
        </p:nvSpPr>
        <p:spPr bwMode="auto">
          <a:xfrm>
            <a:off x="3246064" y="468868"/>
            <a:ext cx="232762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lang="fa-IR" dirty="0" smtClean="0">
                <a:solidFill>
                  <a:srgbClr val="000000"/>
                </a:solidFill>
                <a:latin typeface="IranNastaliq" pitchFamily="18" charset="0"/>
                <a:cs typeface="B Nazanin" pitchFamily="2" charset="-78"/>
              </a:rPr>
              <a:t>به نام خدا</a:t>
            </a:r>
            <a:endParaRPr kumimoji="0" lang="fa-IR" b="0" i="0" u="none" strike="noStrike" cap="none" normalizeH="0" baseline="0" dirty="0" smtClean="0">
              <a:ln>
                <a:noFill/>
              </a:ln>
              <a:solidFill>
                <a:srgbClr val="000000"/>
              </a:solidFill>
              <a:latin typeface="IranNastaliq" pitchFamily="18" charset="0"/>
              <a:cs typeface="B Nazanin" pitchFamily="2" charset="-78"/>
            </a:endParaRPr>
          </a:p>
        </p:txBody>
      </p:sp>
    </p:spTree>
    <p:extLst>
      <p:ext uri="{BB962C8B-B14F-4D97-AF65-F5344CB8AC3E}">
        <p14:creationId xmlns:p14="http://schemas.microsoft.com/office/powerpoint/2010/main" val="313623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10</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334001" y="838200"/>
            <a:ext cx="3013524"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مفصلی</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886200" cy="34425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608" y="2512325"/>
            <a:ext cx="4430592" cy="43434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941507172"/>
              </p:ext>
            </p:extLst>
          </p:nvPr>
        </p:nvGraphicFramePr>
        <p:xfrm>
          <a:off x="3532259" y="1244241"/>
          <a:ext cx="3848100" cy="954088"/>
        </p:xfrm>
        <a:graphic>
          <a:graphicData uri="http://schemas.openxmlformats.org/presentationml/2006/ole">
            <mc:AlternateContent xmlns:mc="http://schemas.openxmlformats.org/markup-compatibility/2006">
              <mc:Choice xmlns:v="urn:schemas-microsoft-com:vml" Requires="v">
                <p:oleObj spid="_x0000_s2065" name="Equation" r:id="rId5" imgW="1739880" imgH="431640" progId="Equation.DSMT4">
                  <p:embed/>
                </p:oleObj>
              </mc:Choice>
              <mc:Fallback>
                <p:oleObj name="Equation" r:id="rId5" imgW="1739880" imgH="431640" progId="Equation.DSMT4">
                  <p:embed/>
                  <p:pic>
                    <p:nvPicPr>
                      <p:cNvPr id="0" name=""/>
                      <p:cNvPicPr/>
                      <p:nvPr/>
                    </p:nvPicPr>
                    <p:blipFill>
                      <a:blip r:embed="rId6"/>
                      <a:stretch>
                        <a:fillRect/>
                      </a:stretch>
                    </p:blipFill>
                    <p:spPr>
                      <a:xfrm>
                        <a:off x="3532259" y="1244241"/>
                        <a:ext cx="3848100" cy="954088"/>
                      </a:xfrm>
                      <a:prstGeom prst="rect">
                        <a:avLst/>
                      </a:prstGeom>
                    </p:spPr>
                  </p:pic>
                </p:oleObj>
              </mc:Fallback>
            </mc:AlternateContent>
          </a:graphicData>
        </a:graphic>
      </p:graphicFrame>
      <p:sp>
        <p:nvSpPr>
          <p:cNvPr id="7" name="Rectangle 6"/>
          <p:cNvSpPr/>
          <p:nvPr/>
        </p:nvSpPr>
        <p:spPr>
          <a:xfrm>
            <a:off x="1143000" y="4354078"/>
            <a:ext cx="2951449" cy="369332"/>
          </a:xfrm>
          <a:prstGeom prst="rect">
            <a:avLst/>
          </a:prstGeom>
        </p:spPr>
        <p:txBody>
          <a:bodyPr wrap="none">
            <a:spAutoFit/>
          </a:bodyPr>
          <a:lstStyle/>
          <a:p>
            <a:pPr algn="just" rtl="1"/>
            <a:r>
              <a:rPr lang="fa-IR" b="1" dirty="0">
                <a:solidFill>
                  <a:srgbClr val="00B050"/>
                </a:solidFill>
                <a:latin typeface="IranNastaliq" pitchFamily="18" charset="0"/>
                <a:ea typeface="Times New Roman" pitchFamily="18" charset="0"/>
                <a:cs typeface="B Titr" pitchFamily="2" charset="-78"/>
              </a:rPr>
              <a:t>در وسط تیر مفصل تشکیل می شود.</a:t>
            </a:r>
            <a:endParaRPr lang="fa-IR" b="1" dirty="0">
              <a:solidFill>
                <a:srgbClr val="00B050"/>
              </a:solidFill>
              <a:latin typeface="IranNastaliq" pitchFamily="18" charset="0"/>
              <a:ea typeface="Times New Roman" pitchFamily="18" charset="0"/>
            </a:endParaRPr>
          </a:p>
        </p:txBody>
      </p:sp>
    </p:spTree>
    <p:extLst>
      <p:ext uri="{BB962C8B-B14F-4D97-AF65-F5344CB8AC3E}">
        <p14:creationId xmlns:p14="http://schemas.microsoft.com/office/powerpoint/2010/main" val="303559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11</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334001" y="838200"/>
            <a:ext cx="3013524"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مفصلی</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75"/>
            <a:ext cx="5943601" cy="440427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374" y="3732028"/>
            <a:ext cx="3073853" cy="3046651"/>
          </a:xfrm>
          <a:prstGeom prst="rect">
            <a:avLst/>
          </a:prstGeom>
        </p:spPr>
      </p:pic>
    </p:spTree>
    <p:extLst>
      <p:ext uri="{BB962C8B-B14F-4D97-AF65-F5344CB8AC3E}">
        <p14:creationId xmlns:p14="http://schemas.microsoft.com/office/powerpoint/2010/main" val="182871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47524" y="5652739"/>
            <a:ext cx="796476"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12</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33800" cy="315088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23970535"/>
              </p:ext>
            </p:extLst>
          </p:nvPr>
        </p:nvGraphicFramePr>
        <p:xfrm>
          <a:off x="3810000" y="1295400"/>
          <a:ext cx="3848100" cy="954088"/>
        </p:xfrm>
        <a:graphic>
          <a:graphicData uri="http://schemas.openxmlformats.org/presentationml/2006/ole">
            <mc:AlternateContent xmlns:mc="http://schemas.openxmlformats.org/markup-compatibility/2006">
              <mc:Choice xmlns:v="urn:schemas-microsoft-com:vml" Requires="v">
                <p:oleObj spid="_x0000_s3089" name="Equation" r:id="rId4" imgW="1739880" imgH="431640" progId="Equation.DSMT4">
                  <p:embed/>
                </p:oleObj>
              </mc:Choice>
              <mc:Fallback>
                <p:oleObj name="Equation" r:id="rId4" imgW="1739880" imgH="431640" progId="Equation.DSMT4">
                  <p:embed/>
                  <p:pic>
                    <p:nvPicPr>
                      <p:cNvPr id="0" name="Object 4"/>
                      <p:cNvPicPr>
                        <a:picLocks noChangeAspect="1" noChangeArrowheads="1"/>
                      </p:cNvPicPr>
                      <p:nvPr/>
                    </p:nvPicPr>
                    <p:blipFill>
                      <a:blip r:embed="rId5"/>
                      <a:srcRect/>
                      <a:stretch>
                        <a:fillRect/>
                      </a:stretch>
                    </p:blipFill>
                    <p:spPr bwMode="auto">
                      <a:xfrm>
                        <a:off x="3810000" y="1295400"/>
                        <a:ext cx="3848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1188" y="2786418"/>
            <a:ext cx="4827012" cy="4038600"/>
          </a:xfrm>
          <a:prstGeom prst="rect">
            <a:avLst/>
          </a:prstGeom>
        </p:spPr>
      </p:pic>
      <p:sp>
        <p:nvSpPr>
          <p:cNvPr id="12" name="Rectangle 11"/>
          <p:cNvSpPr/>
          <p:nvPr/>
        </p:nvSpPr>
        <p:spPr>
          <a:xfrm>
            <a:off x="0" y="3657600"/>
            <a:ext cx="3932487" cy="646331"/>
          </a:xfrm>
          <a:prstGeom prst="rect">
            <a:avLst/>
          </a:prstGeom>
        </p:spPr>
        <p:txBody>
          <a:bodyPr wrap="none">
            <a:spAutoFit/>
          </a:bodyPr>
          <a:lstStyle/>
          <a:p>
            <a:pPr algn="just" rtl="1"/>
            <a:r>
              <a:rPr lang="fa-IR" b="1" dirty="0" smtClean="0">
                <a:solidFill>
                  <a:srgbClr val="00B050"/>
                </a:solidFill>
                <a:latin typeface="IranNastaliq" pitchFamily="18" charset="0"/>
                <a:ea typeface="Times New Roman" pitchFamily="18" charset="0"/>
                <a:cs typeface="B Titr" pitchFamily="2" charset="-78"/>
              </a:rPr>
              <a:t>تشکیل مفصل در وسط دهانه تیر</a:t>
            </a:r>
          </a:p>
          <a:p>
            <a:pPr algn="just" rtl="1"/>
            <a:r>
              <a:rPr lang="fa-IR" b="1" dirty="0" smtClean="0">
                <a:solidFill>
                  <a:srgbClr val="00B050"/>
                </a:solidFill>
                <a:latin typeface="IranNastaliq" pitchFamily="18" charset="0"/>
                <a:ea typeface="Times New Roman" pitchFamily="18" charset="0"/>
                <a:cs typeface="B Titr" pitchFamily="2" charset="-78"/>
              </a:rPr>
              <a:t>تشکیل مفصل در وسط ارتفاع هر کدام از ستونها</a:t>
            </a:r>
            <a:endParaRPr lang="fa-IR" b="1" dirty="0">
              <a:solidFill>
                <a:srgbClr val="00B050"/>
              </a:solidFill>
              <a:latin typeface="IranNastaliq" pitchFamily="18" charset="0"/>
              <a:ea typeface="Times New Roman" pitchFamily="18" charset="0"/>
            </a:endParaRPr>
          </a:p>
        </p:txBody>
      </p:sp>
    </p:spTree>
    <p:extLst>
      <p:ext uri="{BB962C8B-B14F-4D97-AF65-F5344CB8AC3E}">
        <p14:creationId xmlns:p14="http://schemas.microsoft.com/office/powerpoint/2010/main" val="3560975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47524" y="5652739"/>
            <a:ext cx="796476"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13</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0" y="0"/>
            <a:ext cx="5550090" cy="5780668"/>
          </a:xfrm>
          <a:prstGeom prst="rect">
            <a:avLst/>
          </a:prstGeom>
        </p:spPr>
      </p:pic>
    </p:spTree>
    <p:extLst>
      <p:ext uri="{BB962C8B-B14F-4D97-AF65-F5344CB8AC3E}">
        <p14:creationId xmlns:p14="http://schemas.microsoft.com/office/powerpoint/2010/main" val="57102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srgbClr val="000000"/>
                </a:solidFill>
                <a:cs typeface="B Nazanin" pitchFamily="2" charset="-78"/>
              </a:rPr>
              <a:t>14</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325773" y="838200"/>
            <a:ext cx="2021751"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قاب با تگیه گاه گیردار</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479" y="2590800"/>
            <a:ext cx="4626519" cy="423421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834765" cy="3236089"/>
          </a:xfrm>
          <a:prstGeom prst="rect">
            <a:avLst/>
          </a:prstGeom>
        </p:spPr>
      </p:pic>
    </p:spTree>
    <p:extLst>
      <p:ext uri="{BB962C8B-B14F-4D97-AF65-F5344CB8AC3E}">
        <p14:creationId xmlns:p14="http://schemas.microsoft.com/office/powerpoint/2010/main" val="2061595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15</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609600" y="266503"/>
            <a:ext cx="5528125"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گام به گام تحلیل قاب با استفاده از روش پرتال</a:t>
            </a:r>
          </a:p>
        </p:txBody>
      </p:sp>
      <p:sp>
        <p:nvSpPr>
          <p:cNvPr id="10" name="Rectangle 9"/>
          <p:cNvSpPr/>
          <p:nvPr/>
        </p:nvSpPr>
        <p:spPr>
          <a:xfrm>
            <a:off x="4075502" y="1066800"/>
            <a:ext cx="4272022"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اول: </a:t>
            </a:r>
            <a:r>
              <a:rPr lang="fa-IR" b="1" dirty="0" smtClean="0">
                <a:solidFill>
                  <a:srgbClr val="00B050"/>
                </a:solidFill>
                <a:latin typeface="IranNastaliq" pitchFamily="18" charset="0"/>
                <a:ea typeface="Times New Roman" pitchFamily="18" charset="0"/>
                <a:cs typeface="B Titr" pitchFamily="2" charset="-78"/>
              </a:rPr>
              <a:t>محاسبه نیروهای جانبی باد یا زلزله</a:t>
            </a:r>
            <a:endParaRPr lang="fa-IR" b="1" dirty="0">
              <a:solidFill>
                <a:srgbClr val="00B050"/>
              </a:solidFill>
              <a:latin typeface="IranNastaliq" pitchFamily="18" charset="0"/>
              <a:ea typeface="Times New Roman" pitchFamily="18" charset="0"/>
              <a:cs typeface="B Titr"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6" y="2057400"/>
            <a:ext cx="8080491" cy="4808561"/>
          </a:xfrm>
          <a:prstGeom prst="rect">
            <a:avLst/>
          </a:prstGeom>
        </p:spPr>
      </p:pic>
    </p:spTree>
    <p:extLst>
      <p:ext uri="{BB962C8B-B14F-4D97-AF65-F5344CB8AC3E}">
        <p14:creationId xmlns:p14="http://schemas.microsoft.com/office/powerpoint/2010/main" val="325726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16</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5791200" y="1041738"/>
            <a:ext cx="2590799" cy="954107"/>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دوم: </a:t>
            </a:r>
            <a:r>
              <a:rPr lang="fa-IR" b="1" dirty="0" smtClean="0">
                <a:solidFill>
                  <a:srgbClr val="00B050"/>
                </a:solidFill>
                <a:latin typeface="IranNastaliq" pitchFamily="18" charset="0"/>
                <a:ea typeface="Times New Roman" pitchFamily="18" charset="0"/>
                <a:cs typeface="B Titr" pitchFamily="2" charset="-78"/>
              </a:rPr>
              <a:t>تقسیم نیروی برش هر طبقه به نسبت دهانه ستونها بین ستونهای هر طبقه</a:t>
            </a:r>
            <a:endParaRPr lang="fa-IR"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9" y="45451"/>
            <a:ext cx="5299881" cy="17224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385" y="2286000"/>
            <a:ext cx="5539952" cy="3157773"/>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9" y="5619854"/>
            <a:ext cx="7978919" cy="120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8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17</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709706"/>
            <a:ext cx="7370493" cy="23954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1948"/>
            <a:ext cx="5334000" cy="2306052"/>
          </a:xfrm>
          <a:prstGeom prst="rect">
            <a:avLst/>
          </a:prstGeom>
        </p:spPr>
      </p:pic>
    </p:spTree>
    <p:extLst>
      <p:ext uri="{BB962C8B-B14F-4D97-AF65-F5344CB8AC3E}">
        <p14:creationId xmlns:p14="http://schemas.microsoft.com/office/powerpoint/2010/main" val="1148961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18</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23" y="1653832"/>
            <a:ext cx="6799997" cy="22099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731" y="3928803"/>
            <a:ext cx="5372688" cy="2882906"/>
          </a:xfrm>
          <a:prstGeom prst="rect">
            <a:avLst/>
          </a:prstGeom>
        </p:spPr>
      </p:pic>
    </p:spTree>
    <p:extLst>
      <p:ext uri="{BB962C8B-B14F-4D97-AF65-F5344CB8AC3E}">
        <p14:creationId xmlns:p14="http://schemas.microsoft.com/office/powerpoint/2010/main" val="197047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19</a:t>
            </a:r>
            <a:endParaRPr lang="en-US" sz="20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0" name="Rectangle 9"/>
          <p:cNvSpPr/>
          <p:nvPr/>
        </p:nvSpPr>
        <p:spPr>
          <a:xfrm>
            <a:off x="609600" y="1032598"/>
            <a:ext cx="7772399" cy="677108"/>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گام سوم: </a:t>
            </a:r>
            <a:r>
              <a:rPr lang="fa-IR" b="1" dirty="0" smtClean="0">
                <a:solidFill>
                  <a:srgbClr val="00B050"/>
                </a:solidFill>
                <a:latin typeface="IranNastaliq" pitchFamily="18" charset="0"/>
                <a:ea typeface="Times New Roman" pitchFamily="18" charset="0"/>
                <a:cs typeface="B Titr" pitchFamily="2" charset="-78"/>
              </a:rPr>
              <a:t>جدا کردن قسمتهای مختلف قاب از محل تشکیل مفاصل و محاسبه مجهولات با استفاده از روابط استاتیکی</a:t>
            </a:r>
            <a:endParaRPr lang="fa-IR"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 y="1784858"/>
            <a:ext cx="8387686" cy="22318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947" y="4558360"/>
            <a:ext cx="5832417" cy="2299640"/>
          </a:xfrm>
          <a:prstGeom prst="rect">
            <a:avLst/>
          </a:prstGeom>
        </p:spPr>
      </p:pic>
    </p:spTree>
    <p:extLst>
      <p:ext uri="{BB962C8B-B14F-4D97-AF65-F5344CB8AC3E}">
        <p14:creationId xmlns:p14="http://schemas.microsoft.com/office/powerpoint/2010/main" val="1786354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4400" y="158234"/>
            <a:ext cx="3657600"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ChangeArrowheads="1"/>
          </p:cNvSpPr>
          <p:nvPr/>
        </p:nvSpPr>
        <p:spPr bwMode="auto">
          <a:xfrm>
            <a:off x="4636500" y="260062"/>
            <a:ext cx="37364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778125" algn="l"/>
                <a:tab pos="3094038" algn="ctr"/>
              </a:tabLst>
            </a:pPr>
            <a:r>
              <a:rPr lang="fa-IR" sz="2000" b="1" dirty="0" smtClean="0">
                <a:solidFill>
                  <a:srgbClr val="000000"/>
                </a:solidFill>
                <a:latin typeface="IranNastaliq" pitchFamily="18" charset="0"/>
                <a:ea typeface="Times New Roman" pitchFamily="18" charset="0"/>
                <a:cs typeface="B Nazanin" pitchFamily="2" charset="-78"/>
              </a:rPr>
              <a:t>روشهای تقریبی تحلیل سازه های نامعین</a:t>
            </a:r>
            <a:endParaRPr kumimoji="0" lang="en-US" sz="2000" b="1" i="0" u="none" strike="noStrike" cap="none" normalizeH="0" baseline="0" dirty="0" smtClean="0">
              <a:solidFill>
                <a:srgbClr val="000000"/>
              </a:solidFill>
              <a:latin typeface="IranNastaliq" pitchFamily="18" charset="0"/>
              <a:ea typeface="Times New Roman" pitchFamily="18" charset="0"/>
              <a:cs typeface="B Nazanin" pitchFamily="2" charset="-78"/>
            </a:endParaRPr>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2</a:t>
            </a:r>
            <a:endParaRPr lang="en-US" sz="2400" b="1" dirty="0">
              <a:solidFill>
                <a:srgbClr val="000000"/>
              </a:solidFill>
              <a:cs typeface="B Nazanin" pitchFamily="2" charset="-78"/>
            </a:endParaRPr>
          </a:p>
        </p:txBody>
      </p:sp>
      <p:sp>
        <p:nvSpPr>
          <p:cNvPr id="8" name="Rectangle 7"/>
          <p:cNvSpPr/>
          <p:nvPr/>
        </p:nvSpPr>
        <p:spPr>
          <a:xfrm>
            <a:off x="812296" y="2010517"/>
            <a:ext cx="1500745" cy="338554"/>
          </a:xfrm>
          <a:prstGeom prst="rect">
            <a:avLst/>
          </a:prstGeom>
          <a:effectLst/>
        </p:spPr>
        <p:txBody>
          <a:bodyPr wrap="square">
            <a:spAutoFit/>
          </a:bodyPr>
          <a:lstStyle/>
          <a:p>
            <a:pPr algn="just" rtl="1"/>
            <a:r>
              <a:rPr lang="fa-IR" sz="1600" b="1" dirty="0" smtClean="0">
                <a:solidFill>
                  <a:srgbClr val="0070C0"/>
                </a:solidFill>
                <a:latin typeface="IranNastaliq" pitchFamily="18" charset="0"/>
                <a:ea typeface="Times New Roman" pitchFamily="18" charset="0"/>
                <a:cs typeface="B Titr" pitchFamily="2" charset="-78"/>
              </a:rPr>
              <a:t>روش </a:t>
            </a:r>
            <a:r>
              <a:rPr lang="en-US" sz="1600" b="1" dirty="0" smtClean="0">
                <a:solidFill>
                  <a:srgbClr val="0070C0"/>
                </a:solidFill>
                <a:latin typeface="Times New Roman" pitchFamily="18" charset="0"/>
                <a:ea typeface="Times New Roman" pitchFamily="18" charset="0"/>
                <a:cs typeface="Times New Roman" pitchFamily="18" charset="0"/>
              </a:rPr>
              <a:t>0/1</a:t>
            </a:r>
            <a:r>
              <a:rPr lang="fa-IR" sz="1600" b="1" dirty="0" smtClean="0">
                <a:solidFill>
                  <a:srgbClr val="0070C0"/>
                </a:solidFill>
                <a:latin typeface="IranNastaliq" pitchFamily="18" charset="0"/>
                <a:ea typeface="Times New Roman" pitchFamily="18" charset="0"/>
                <a:cs typeface="B Titr" pitchFamily="2" charset="-78"/>
              </a:rPr>
              <a:t> دهانه</a:t>
            </a:r>
            <a:endParaRPr lang="fa-IR" sz="1600" b="1" dirty="0">
              <a:solidFill>
                <a:srgbClr val="0070C0"/>
              </a:solidFill>
              <a:latin typeface="IranNastaliq" pitchFamily="18" charset="0"/>
              <a:ea typeface="Times New Roman" pitchFamily="18" charset="0"/>
              <a:cs typeface="+mj-cs"/>
            </a:endParaRPr>
          </a:p>
        </p:txBody>
      </p:sp>
      <p:sp>
        <p:nvSpPr>
          <p:cNvPr id="12" name="Rectangle 11"/>
          <p:cNvSpPr/>
          <p:nvPr/>
        </p:nvSpPr>
        <p:spPr>
          <a:xfrm>
            <a:off x="5681612" y="1558315"/>
            <a:ext cx="2682190" cy="369332"/>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تحلیل تقریبی سازه های نامعین</a:t>
            </a:r>
            <a:endParaRPr lang="fa-IR" b="1" dirty="0">
              <a:solidFill>
                <a:srgbClr val="00B0F0"/>
              </a:solidFill>
              <a:latin typeface="IranNastaliq" pitchFamily="18" charset="0"/>
              <a:ea typeface="Times New Roman" pitchFamily="18" charset="0"/>
              <a:cs typeface="+mj-cs"/>
            </a:endParaRPr>
          </a:p>
        </p:txBody>
      </p:sp>
      <p:sp>
        <p:nvSpPr>
          <p:cNvPr id="15" name="Rectangle 14"/>
          <p:cNvSpPr/>
          <p:nvPr/>
        </p:nvSpPr>
        <p:spPr>
          <a:xfrm>
            <a:off x="3462995" y="2010517"/>
            <a:ext cx="2347010"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ثقلی</a:t>
            </a:r>
            <a:endParaRPr lang="fa-IR" sz="1600" b="1" dirty="0">
              <a:solidFill>
                <a:srgbClr val="00B050"/>
              </a:solidFill>
              <a:latin typeface="IranNastaliq" pitchFamily="18" charset="0"/>
              <a:ea typeface="Times New Roman" pitchFamily="18" charset="0"/>
              <a:cs typeface="+mj-cs"/>
            </a:endParaRPr>
          </a:p>
        </p:txBody>
      </p:sp>
      <p:sp>
        <p:nvSpPr>
          <p:cNvPr id="16" name="Rectangle 15"/>
          <p:cNvSpPr/>
          <p:nvPr/>
        </p:nvSpPr>
        <p:spPr>
          <a:xfrm>
            <a:off x="3363715" y="2743200"/>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cxnSp>
        <p:nvCxnSpPr>
          <p:cNvPr id="7" name="Straight Arrow Connector 6"/>
          <p:cNvCxnSpPr/>
          <p:nvPr/>
        </p:nvCxnSpPr>
        <p:spPr>
          <a:xfrm flipH="1">
            <a:off x="2461208" y="2209800"/>
            <a:ext cx="94839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276600" y="2912477"/>
            <a:ext cx="0" cy="97372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819400" y="3886200"/>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a:off x="2819400" y="3389793"/>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1219200" y="3230061"/>
            <a:ext cx="1500745"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پرتال</a:t>
            </a:r>
          </a:p>
        </p:txBody>
      </p:sp>
      <p:sp>
        <p:nvSpPr>
          <p:cNvPr id="25" name="Rectangle 24"/>
          <p:cNvSpPr/>
          <p:nvPr/>
        </p:nvSpPr>
        <p:spPr>
          <a:xfrm>
            <a:off x="1219200" y="3716923"/>
            <a:ext cx="1500745"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کانتیلور</a:t>
            </a:r>
          </a:p>
        </p:txBody>
      </p:sp>
    </p:spTree>
    <p:extLst>
      <p:ext uri="{BB962C8B-B14F-4D97-AF65-F5344CB8AC3E}">
        <p14:creationId xmlns:p14="http://schemas.microsoft.com/office/powerpoint/2010/main" val="36689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6"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199" y="5641657"/>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20</a:t>
            </a:r>
            <a:endParaRPr lang="en-US" b="1" dirty="0">
              <a:solidFill>
                <a:srgbClr val="000000"/>
              </a:solidFill>
              <a:cs typeface="B Nazanin" pitchFamily="2" charset="-78"/>
            </a:endParaRPr>
          </a:p>
        </p:txBody>
      </p:sp>
      <p:sp>
        <p:nvSpPr>
          <p:cNvPr id="8" name="Rectangle 7"/>
          <p:cNvSpPr/>
          <p:nvPr/>
        </p:nvSpPr>
        <p:spPr>
          <a:xfrm>
            <a:off x="6641026" y="260062"/>
            <a:ext cx="14257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a:t>
            </a:r>
            <a:r>
              <a:rPr lang="fa-IR" sz="2000" b="1" dirty="0" smtClean="0">
                <a:solidFill>
                  <a:srgbClr val="0070C0"/>
                </a:solidFill>
                <a:latin typeface="IranNastaliq" pitchFamily="18" charset="0"/>
                <a:ea typeface="Times New Roman" pitchFamily="18" charset="0"/>
                <a:cs typeface="B Titr" pitchFamily="2" charset="-78"/>
              </a:rPr>
              <a:t>کانتیلور</a:t>
            </a:r>
            <a:endParaRPr lang="fa-IR" sz="2000" b="1" dirty="0">
              <a:solidFill>
                <a:srgbClr val="0070C0"/>
              </a:solidFill>
              <a:latin typeface="IranNastaliq" pitchFamily="18" charset="0"/>
              <a:ea typeface="Times New Roman" pitchFamily="18" charset="0"/>
              <a:cs typeface="B Titr" pitchFamily="2" charset="-78"/>
            </a:endParaRPr>
          </a:p>
        </p:txBody>
      </p:sp>
      <p:sp>
        <p:nvSpPr>
          <p:cNvPr id="9" name="Rectangle 8"/>
          <p:cNvSpPr/>
          <p:nvPr/>
        </p:nvSpPr>
        <p:spPr>
          <a:xfrm>
            <a:off x="3596589" y="260062"/>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sp>
        <p:nvSpPr>
          <p:cNvPr id="12" name="Rectangle 11"/>
          <p:cNvSpPr/>
          <p:nvPr/>
        </p:nvSpPr>
        <p:spPr>
          <a:xfrm>
            <a:off x="1545106" y="460117"/>
            <a:ext cx="19924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a:t>
            </a:r>
            <a:r>
              <a:rPr lang="fa-IR" sz="2000" b="1" dirty="0" smtClean="0">
                <a:solidFill>
                  <a:srgbClr val="0070C0"/>
                </a:solidFill>
                <a:latin typeface="IranNastaliq" pitchFamily="18" charset="0"/>
                <a:ea typeface="Times New Roman" pitchFamily="18" charset="0"/>
                <a:cs typeface="B Titr" pitchFamily="2" charset="-78"/>
              </a:rPr>
              <a:t>کانتیلور</a:t>
            </a:r>
            <a:endParaRPr lang="fa-IR" sz="2000" b="1" dirty="0">
              <a:solidFill>
                <a:srgbClr val="0070C0"/>
              </a:solidFill>
              <a:latin typeface="IranNastaliq" pitchFamily="18" charset="0"/>
              <a:ea typeface="Times New Roman" pitchFamily="18" charset="0"/>
              <a:cs typeface="B Titr" pitchFamily="2" charset="-78"/>
            </a:endParaRPr>
          </a:p>
        </p:txBody>
      </p:sp>
      <p:sp>
        <p:nvSpPr>
          <p:cNvPr id="13" name="Rectangle 12"/>
          <p:cNvSpPr/>
          <p:nvPr/>
        </p:nvSpPr>
        <p:spPr>
          <a:xfrm>
            <a:off x="800100" y="985278"/>
            <a:ext cx="7581899" cy="2023631"/>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فرضیات روش کانتیلور</a:t>
            </a:r>
          </a:p>
          <a:p>
            <a:pPr algn="just" rtl="1"/>
            <a:endParaRPr lang="fa-IR" sz="1600" b="1" dirty="0">
              <a:solidFill>
                <a:srgbClr val="0070C0"/>
              </a:solidFill>
              <a:latin typeface="IranNastaliq" pitchFamily="18" charset="0"/>
              <a:ea typeface="Times New Roman" pitchFamily="18" charset="0"/>
              <a:cs typeface="B Titr" pitchFamily="2" charset="-78"/>
            </a:endParaRPr>
          </a:p>
          <a:p>
            <a:pPr algn="just" rtl="1"/>
            <a:r>
              <a:rPr lang="fa-IR" sz="1600" b="1" dirty="0">
                <a:solidFill>
                  <a:srgbClr val="00B050"/>
                </a:solidFill>
                <a:latin typeface="IranNastaliq" pitchFamily="18" charset="0"/>
                <a:ea typeface="Times New Roman" pitchFamily="18" charset="0"/>
                <a:cs typeface="B Titr" pitchFamily="2" charset="-78"/>
              </a:rPr>
              <a:t>1: نقطه عطف </a:t>
            </a:r>
            <a:r>
              <a:rPr lang="fa-IR" sz="1600" b="1" dirty="0" smtClean="0">
                <a:solidFill>
                  <a:srgbClr val="00B050"/>
                </a:solidFill>
                <a:latin typeface="IranNastaliq" pitchFamily="18" charset="0"/>
                <a:ea typeface="Times New Roman" pitchFamily="18" charset="0"/>
                <a:cs typeface="B Titr" pitchFamily="2" charset="-78"/>
              </a:rPr>
              <a:t>تیرها، </a:t>
            </a:r>
            <a:r>
              <a:rPr lang="fa-IR" sz="1600" b="1" dirty="0">
                <a:solidFill>
                  <a:srgbClr val="00B050"/>
                </a:solidFill>
                <a:latin typeface="IranNastaliq" pitchFamily="18" charset="0"/>
                <a:ea typeface="Times New Roman" pitchFamily="18" charset="0"/>
                <a:cs typeface="B Titr" pitchFamily="2" charset="-78"/>
              </a:rPr>
              <a:t>در وسط دهانه </a:t>
            </a:r>
            <a:r>
              <a:rPr lang="fa-IR" sz="1600" b="1" dirty="0" smtClean="0">
                <a:solidFill>
                  <a:srgbClr val="00B050"/>
                </a:solidFill>
                <a:latin typeface="IranNastaliq" pitchFamily="18" charset="0"/>
                <a:ea typeface="Times New Roman" pitchFamily="18" charset="0"/>
                <a:cs typeface="B Titr" pitchFamily="2" charset="-78"/>
              </a:rPr>
              <a:t>آنها فرض می شود.</a:t>
            </a:r>
          </a:p>
          <a:p>
            <a:pPr algn="just" rtl="1"/>
            <a:endParaRPr lang="fa-IR" sz="1050" b="1" dirty="0" smtClean="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2: نقطه عطف ستونها، در وسط ارتفاع آنها فرض می شود.</a:t>
            </a:r>
          </a:p>
          <a:p>
            <a:pPr algn="just" rtl="1"/>
            <a:endParaRPr lang="fa-IR" sz="1100" b="1" dirty="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3: با فرض ساختمان به صورت یک ستون یکسر گیردار یکسر آزاد (ستون طره)، تنشهای قائم در ستونها (نیروی محوری) متناسب با فاصله ستونها از تار خنثای ستون فرضی می باشند.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1" y="3057814"/>
            <a:ext cx="2253316" cy="37555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049" y="3094077"/>
            <a:ext cx="2159000" cy="3682999"/>
          </a:xfrm>
          <a:prstGeom prst="rect">
            <a:avLst/>
          </a:prstGeom>
        </p:spPr>
      </p:pic>
      <p:sp>
        <p:nvSpPr>
          <p:cNvPr id="5" name="Up Arrow 4"/>
          <p:cNvSpPr/>
          <p:nvPr/>
        </p:nvSpPr>
        <p:spPr>
          <a:xfrm rot="5400000">
            <a:off x="3488680" y="3611916"/>
            <a:ext cx="150006" cy="1981200"/>
          </a:xfrm>
          <a:prstGeom prst="upArrow">
            <a:avLst/>
          </a:prstGeom>
          <a:solidFill>
            <a:srgbClr val="E26644"/>
          </a:solidFill>
          <a:ln>
            <a:solidFill>
              <a:srgbClr val="F13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41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21</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98466" y="1066800"/>
            <a:ext cx="8228462" cy="861774"/>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اول: </a:t>
            </a:r>
            <a:r>
              <a:rPr lang="fa-IR" sz="1600" b="1" dirty="0" smtClean="0">
                <a:solidFill>
                  <a:srgbClr val="00B050"/>
                </a:solidFill>
                <a:latin typeface="IranNastaliq" pitchFamily="18" charset="0"/>
                <a:ea typeface="Times New Roman" pitchFamily="18" charset="0"/>
                <a:cs typeface="B Titr" pitchFamily="2" charset="-78"/>
              </a:rPr>
              <a:t> ابتدا باید محل تار خنثای قاب را با گرفتن لنگر ایستایی نسبت به یکی از ستونهای خارجی محاسبه و محل آن را در قاب ترسیم</a:t>
            </a:r>
            <a:r>
              <a:rPr lang="fa-IR" sz="1600" b="1" dirty="0">
                <a:solidFill>
                  <a:srgbClr val="00B050"/>
                </a:solidFill>
                <a:latin typeface="IranNastaliq" pitchFamily="18" charset="0"/>
                <a:ea typeface="Times New Roman" pitchFamily="18" charset="0"/>
                <a:cs typeface="B Titr" pitchFamily="2" charset="-78"/>
              </a:rPr>
              <a:t> </a:t>
            </a:r>
            <a:r>
              <a:rPr lang="fa-IR" sz="1600" b="1" dirty="0" smtClean="0">
                <a:solidFill>
                  <a:srgbClr val="00B050"/>
                </a:solidFill>
                <a:latin typeface="IranNastaliq" pitchFamily="18" charset="0"/>
                <a:ea typeface="Times New Roman" pitchFamily="18" charset="0"/>
                <a:cs typeface="B Titr" pitchFamily="2" charset="-78"/>
              </a:rPr>
              <a:t>نمود، سپس فاصله هر کدام از ستونها را از تار خنثی مشخص کرد. (سطح مقطع ستون ها در صورتی که مشخص نباشند برابر با واحد فرض می شوند)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2" y="2971800"/>
            <a:ext cx="8384511" cy="3886200"/>
          </a:xfrm>
          <a:prstGeom prst="rect">
            <a:avLst/>
          </a:prstGeom>
        </p:spPr>
      </p:pic>
    </p:spTree>
    <p:extLst>
      <p:ext uri="{BB962C8B-B14F-4D97-AF65-F5344CB8AC3E}">
        <p14:creationId xmlns:p14="http://schemas.microsoft.com/office/powerpoint/2010/main" val="85815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762001"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22</a:t>
            </a:r>
            <a:endParaRPr lang="en-US" sz="2400" b="1" dirty="0">
              <a:solidFill>
                <a:srgbClr val="000000"/>
              </a:solidFill>
              <a:cs typeface="B Nazanin" pitchFamily="2" charset="-78"/>
            </a:endParaRPr>
          </a:p>
        </p:txBody>
      </p:sp>
      <p:sp>
        <p:nvSpPr>
          <p:cNvPr id="8" name="Rectangle 7"/>
          <p:cNvSpPr/>
          <p:nvPr/>
        </p:nvSpPr>
        <p:spPr>
          <a:xfrm>
            <a:off x="6771176" y="209148"/>
            <a:ext cx="1404471"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3" name="Cloud 2"/>
          <p:cNvSpPr/>
          <p:nvPr/>
        </p:nvSpPr>
        <p:spPr>
          <a:xfrm>
            <a:off x="152400" y="204451"/>
            <a:ext cx="5791200" cy="12192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a-IR" b="1" dirty="0" smtClean="0">
              <a:solidFill>
                <a:srgbClr val="FF0000"/>
              </a:solidFill>
              <a:latin typeface="IranNastaliq" pitchFamily="18" charset="0"/>
              <a:ea typeface="Times New Roman" pitchFamily="18" charset="0"/>
              <a:cs typeface="B Titr" pitchFamily="2" charset="-78"/>
            </a:endParaRPr>
          </a:p>
          <a:p>
            <a:pPr algn="ctr"/>
            <a:r>
              <a:rPr lang="fa-IR" b="1" dirty="0" smtClean="0">
                <a:solidFill>
                  <a:srgbClr val="FF0000"/>
                </a:solidFill>
                <a:latin typeface="IranNastaliq" pitchFamily="18" charset="0"/>
                <a:ea typeface="Times New Roman" pitchFamily="18" charset="0"/>
                <a:cs typeface="B Titr" pitchFamily="2" charset="-78"/>
              </a:rPr>
              <a:t>توجه</a:t>
            </a:r>
            <a:r>
              <a:rPr lang="fa-IR" b="1" dirty="0">
                <a:solidFill>
                  <a:srgbClr val="FF0000"/>
                </a:solidFill>
                <a:latin typeface="IranNastaliq" pitchFamily="18" charset="0"/>
                <a:ea typeface="Times New Roman" pitchFamily="18" charset="0"/>
                <a:cs typeface="B Titr" pitchFamily="2" charset="-78"/>
              </a:rPr>
              <a:t>:</a:t>
            </a:r>
            <a:r>
              <a:rPr lang="fa-IR" b="1" dirty="0">
                <a:solidFill>
                  <a:srgbClr val="7030A0"/>
                </a:solidFill>
                <a:latin typeface="IranNastaliq" pitchFamily="18" charset="0"/>
                <a:ea typeface="Times New Roman" pitchFamily="18" charset="0"/>
                <a:cs typeface="B Titr" pitchFamily="2" charset="-78"/>
              </a:rPr>
              <a:t> در این مثال سطح مقطع ستونها مشخص شده است و نباید سطح مقطع را برابر با واحد انتخاب کرد</a:t>
            </a:r>
            <a:endParaRPr lang="fa-IR" sz="1600" b="1" dirty="0">
              <a:solidFill>
                <a:srgbClr val="7030A0"/>
              </a:solidFill>
              <a:latin typeface="IranNastaliq" pitchFamily="18" charset="0"/>
              <a:ea typeface="Times New Roman" pitchFamily="18" charset="0"/>
              <a:cs typeface="B Titr" pitchFamily="2" charset="-78"/>
            </a:endParaRP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76400"/>
            <a:ext cx="6198268" cy="25146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1" y="4675483"/>
            <a:ext cx="8175647" cy="96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6408" y="5852794"/>
            <a:ext cx="8228462" cy="338554"/>
          </a:xfrm>
          <a:prstGeom prst="rect">
            <a:avLst/>
          </a:prstGeom>
          <a:effectLst/>
        </p:spPr>
        <p:txBody>
          <a:bodyPr wrap="square">
            <a:spAutoFit/>
          </a:bodyPr>
          <a:lstStyle/>
          <a:p>
            <a:pPr algn="just" rtl="1"/>
            <a:r>
              <a:rPr lang="fa-IR" sz="1600" b="1" dirty="0" smtClean="0">
                <a:solidFill>
                  <a:srgbClr val="0070C0"/>
                </a:solidFill>
                <a:latin typeface="IranNastaliq" pitchFamily="18" charset="0"/>
                <a:ea typeface="Times New Roman" pitchFamily="18" charset="0"/>
                <a:cs typeface="B Titr" pitchFamily="2" charset="-78"/>
              </a:rPr>
              <a:t>مرکز سطح مقطع ستون ها که بیانگر محل تار خنثای قاب می باشد نسبت به ستون سمت چپ محاسبه شده است</a:t>
            </a:r>
            <a:endParaRPr lang="fa-IR" sz="1400" b="1" dirty="0">
              <a:solidFill>
                <a:srgbClr val="00B05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45798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23</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153537" y="914400"/>
            <a:ext cx="8228462" cy="923330"/>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دوم:  </a:t>
            </a:r>
            <a:r>
              <a:rPr lang="fa-IR" sz="1600" b="1" dirty="0">
                <a:solidFill>
                  <a:srgbClr val="00B050"/>
                </a:solidFill>
                <a:latin typeface="IranNastaliq" pitchFamily="18" charset="0"/>
                <a:ea typeface="Times New Roman" pitchFamily="18" charset="0"/>
                <a:cs typeface="B Titr" pitchFamily="2" charset="-78"/>
              </a:rPr>
              <a:t>در این مرحله باید  با استفاده از قانون </a:t>
            </a:r>
            <a:r>
              <a:rPr lang="fa-IR" sz="1600" b="1" dirty="0" smtClean="0">
                <a:solidFill>
                  <a:srgbClr val="00B050"/>
                </a:solidFill>
                <a:latin typeface="IranNastaliq" pitchFamily="18" charset="0"/>
                <a:ea typeface="Times New Roman" pitchFamily="18" charset="0"/>
                <a:cs typeface="B Titr" pitchFamily="2" charset="-78"/>
              </a:rPr>
              <a:t>محورهای موازی مطابق رابطه زیر  ممان اینرسی ستونهای قاب را حول تار خنثی حساب کرد. (با توجه به کوچک بودن ممان اینرسی ستون حول محور مرکزی آن میتوان از  </a:t>
            </a:r>
            <a:r>
              <a:rPr lang="en-US" b="1" dirty="0">
                <a:solidFill>
                  <a:srgbClr val="00B050"/>
                </a:solidFill>
                <a:latin typeface="Times New Roman" pitchFamily="18" charset="0"/>
                <a:ea typeface="Times New Roman" pitchFamily="18" charset="0"/>
                <a:cs typeface="Times New Roman" pitchFamily="18" charset="0"/>
              </a:rPr>
              <a:t>I</a:t>
            </a:r>
            <a:r>
              <a:rPr lang="en-US" sz="1100" b="1" dirty="0">
                <a:solidFill>
                  <a:srgbClr val="00B050"/>
                </a:solidFill>
                <a:latin typeface="Times New Roman" pitchFamily="18" charset="0"/>
                <a:ea typeface="Times New Roman" pitchFamily="18" charset="0"/>
                <a:cs typeface="Times New Roman" pitchFamily="18" charset="0"/>
              </a:rPr>
              <a:t>O</a:t>
            </a:r>
            <a:r>
              <a:rPr lang="fa-IR" sz="1600" b="1" dirty="0" smtClean="0">
                <a:solidFill>
                  <a:srgbClr val="00B050"/>
                </a:solidFill>
                <a:latin typeface="IranNastaliq" pitchFamily="18" charset="0"/>
                <a:ea typeface="Times New Roman" pitchFamily="18" charset="0"/>
                <a:cs typeface="B Titr" pitchFamily="2" charset="-78"/>
              </a:rPr>
              <a:t> در برابر عبارت </a:t>
            </a:r>
            <a:r>
              <a:rPr lang="en-US" b="1" dirty="0" smtClean="0">
                <a:solidFill>
                  <a:srgbClr val="00B050"/>
                </a:solidFill>
                <a:latin typeface="Times New Roman" pitchFamily="18" charset="0"/>
                <a:ea typeface="Times New Roman" pitchFamily="18" charset="0"/>
                <a:cs typeface="Times New Roman" pitchFamily="18" charset="0"/>
              </a:rPr>
              <a:t>Ad2</a:t>
            </a:r>
            <a:r>
              <a:rPr lang="fa-IR" sz="1600" b="1" dirty="0" smtClean="0">
                <a:solidFill>
                  <a:srgbClr val="00B050"/>
                </a:solidFill>
                <a:latin typeface="IranNastaliq" pitchFamily="18" charset="0"/>
                <a:ea typeface="Times New Roman" pitchFamily="18" charset="0"/>
                <a:cs typeface="B Titr" pitchFamily="2" charset="-78"/>
              </a:rPr>
              <a:t> صرف نظر کرد)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195906"/>
              </p:ext>
            </p:extLst>
          </p:nvPr>
        </p:nvGraphicFramePr>
        <p:xfrm>
          <a:off x="186519" y="1562444"/>
          <a:ext cx="2057400" cy="550572"/>
        </p:xfrm>
        <a:graphic>
          <a:graphicData uri="http://schemas.openxmlformats.org/presentationml/2006/ole">
            <mc:AlternateContent xmlns:mc="http://schemas.openxmlformats.org/markup-compatibility/2006">
              <mc:Choice xmlns:v="urn:schemas-microsoft-com:vml" Requires="v">
                <p:oleObj spid="_x0000_s4119" name="Equation" r:id="rId3" imgW="901440" imgH="241200" progId="Equation.DSMT4">
                  <p:embed/>
                </p:oleObj>
              </mc:Choice>
              <mc:Fallback>
                <p:oleObj name="Equation" r:id="rId3" imgW="901440" imgH="241200" progId="Equation.DSMT4">
                  <p:embed/>
                  <p:pic>
                    <p:nvPicPr>
                      <p:cNvPr id="0" name=""/>
                      <p:cNvPicPr/>
                      <p:nvPr/>
                    </p:nvPicPr>
                    <p:blipFill>
                      <a:blip r:embed="rId4"/>
                      <a:stretch>
                        <a:fillRect/>
                      </a:stretch>
                    </p:blipFill>
                    <p:spPr>
                      <a:xfrm>
                        <a:off x="186519" y="1562444"/>
                        <a:ext cx="2057400" cy="550572"/>
                      </a:xfrm>
                      <a:prstGeom prst="rect">
                        <a:avLst/>
                      </a:prstGeom>
                    </p:spPr>
                  </p:pic>
                </p:oleObj>
              </mc:Fallback>
            </mc:AlternateContent>
          </a:graphicData>
        </a:graphic>
      </p:graphicFrame>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95" y="2362200"/>
            <a:ext cx="5672119" cy="230114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168368728"/>
              </p:ext>
            </p:extLst>
          </p:nvPr>
        </p:nvGraphicFramePr>
        <p:xfrm>
          <a:off x="625475" y="4725988"/>
          <a:ext cx="7040563" cy="1855787"/>
        </p:xfrm>
        <a:graphic>
          <a:graphicData uri="http://schemas.openxmlformats.org/presentationml/2006/ole">
            <mc:AlternateContent xmlns:mc="http://schemas.openxmlformats.org/markup-compatibility/2006">
              <mc:Choice xmlns:v="urn:schemas-microsoft-com:vml" Requires="v">
                <p:oleObj spid="_x0000_s4120" name="Equation" r:id="rId6" imgW="3085920" imgH="812520" progId="Equation.DSMT4">
                  <p:embed/>
                </p:oleObj>
              </mc:Choice>
              <mc:Fallback>
                <p:oleObj name="Equation" r:id="rId6" imgW="3085920" imgH="812520" progId="Equation.DSMT4">
                  <p:embed/>
                  <p:pic>
                    <p:nvPicPr>
                      <p:cNvPr id="0" name="Object 2"/>
                      <p:cNvPicPr>
                        <a:picLocks noChangeAspect="1" noChangeArrowheads="1"/>
                      </p:cNvPicPr>
                      <p:nvPr/>
                    </p:nvPicPr>
                    <p:blipFill>
                      <a:blip r:embed="rId7"/>
                      <a:srcRect/>
                      <a:stretch>
                        <a:fillRect/>
                      </a:stretch>
                    </p:blipFill>
                    <p:spPr bwMode="auto">
                      <a:xfrm>
                        <a:off x="625475" y="4725988"/>
                        <a:ext cx="70405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6138117" y="2177534"/>
            <a:ext cx="2215449" cy="2062103"/>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در اینجا مساحت </a:t>
            </a:r>
            <a:r>
              <a:rPr lang="fa-IR" sz="1600" b="1" dirty="0">
                <a:solidFill>
                  <a:srgbClr val="7030A0"/>
                </a:solidFill>
                <a:latin typeface="IranNastaliq" pitchFamily="18" charset="0"/>
                <a:ea typeface="Times New Roman" pitchFamily="18" charset="0"/>
                <a:cs typeface="B Titr" pitchFamily="2" charset="-78"/>
              </a:rPr>
              <a:t>بر حسب </a:t>
            </a:r>
            <a:r>
              <a:rPr lang="fa-IR" sz="1600" b="1" dirty="0" smtClean="0">
                <a:solidFill>
                  <a:srgbClr val="7030A0"/>
                </a:solidFill>
                <a:latin typeface="IranNastaliq" pitchFamily="18" charset="0"/>
                <a:ea typeface="Times New Roman" pitchFamily="18" charset="0"/>
                <a:cs typeface="B Titr" pitchFamily="2" charset="-78"/>
              </a:rPr>
              <a:t>اینچ مربع میباشد در حالی که فاصله بر حسب فوت است. بنابر این  باید همه واحد ها یکی شوند، لذا مساحتها را بر 144 تقسیم کرده تا واحد آنها به فوت مربع تبدیل شود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194068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24</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153537" y="914400"/>
            <a:ext cx="8228462" cy="615553"/>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سوم: </a:t>
            </a:r>
            <a:r>
              <a:rPr lang="fa-IR" sz="1600" b="1" dirty="0">
                <a:solidFill>
                  <a:srgbClr val="00B050"/>
                </a:solidFill>
                <a:latin typeface="IranNastaliq" pitchFamily="18" charset="0"/>
                <a:ea typeface="Times New Roman" pitchFamily="18" charset="0"/>
                <a:cs typeface="B Titr" pitchFamily="2" charset="-78"/>
              </a:rPr>
              <a:t>اکنون باید </a:t>
            </a:r>
            <a:r>
              <a:rPr lang="fa-IR" sz="1600" b="1" dirty="0" smtClean="0">
                <a:solidFill>
                  <a:srgbClr val="00B050"/>
                </a:solidFill>
                <a:latin typeface="IranNastaliq" pitchFamily="18" charset="0"/>
                <a:ea typeface="Times New Roman" pitchFamily="18" charset="0"/>
                <a:cs typeface="B Titr" pitchFamily="2" charset="-78"/>
              </a:rPr>
              <a:t>با </a:t>
            </a:r>
            <a:r>
              <a:rPr lang="fa-IR" sz="1600" b="1" dirty="0">
                <a:solidFill>
                  <a:srgbClr val="00B050"/>
                </a:solidFill>
                <a:latin typeface="IranNastaliq" pitchFamily="18" charset="0"/>
                <a:ea typeface="Times New Roman" pitchFamily="18" charset="0"/>
                <a:cs typeface="B Titr" pitchFamily="2" charset="-78"/>
              </a:rPr>
              <a:t>ضرب برش طبقه در نصف ارتفاع آن طبقه ل</a:t>
            </a:r>
            <a:r>
              <a:rPr lang="fa-IR" sz="1600" b="1" dirty="0" smtClean="0">
                <a:solidFill>
                  <a:srgbClr val="00B050"/>
                </a:solidFill>
                <a:latin typeface="IranNastaliq" pitchFamily="18" charset="0"/>
                <a:ea typeface="Times New Roman" pitchFamily="18" charset="0"/>
                <a:cs typeface="B Titr" pitchFamily="2" charset="-78"/>
              </a:rPr>
              <a:t>نگر کل طبقه  در وسط ارتفاع طبقه را محاسبه کرد</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91" y="1676400"/>
            <a:ext cx="5867399" cy="3187729"/>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762636097"/>
              </p:ext>
            </p:extLst>
          </p:nvPr>
        </p:nvGraphicFramePr>
        <p:xfrm>
          <a:off x="249228" y="5160614"/>
          <a:ext cx="2870200" cy="492125"/>
        </p:xfrm>
        <a:graphic>
          <a:graphicData uri="http://schemas.openxmlformats.org/presentationml/2006/ole">
            <mc:AlternateContent xmlns:mc="http://schemas.openxmlformats.org/markup-compatibility/2006">
              <mc:Choice xmlns:v="urn:schemas-microsoft-com:vml" Requires="v">
                <p:oleObj spid="_x0000_s5129" name="Equation" r:id="rId4" imgW="1257120" imgH="215640" progId="Equation.DSMT4">
                  <p:embed/>
                </p:oleObj>
              </mc:Choice>
              <mc:Fallback>
                <p:oleObj name="Equation" r:id="rId4" imgW="1257120" imgH="215640" progId="Equation.DSMT4">
                  <p:embed/>
                  <p:pic>
                    <p:nvPicPr>
                      <p:cNvPr id="0" name="Object 2"/>
                      <p:cNvPicPr>
                        <a:picLocks noChangeAspect="1" noChangeArrowheads="1"/>
                      </p:cNvPicPr>
                      <p:nvPr/>
                    </p:nvPicPr>
                    <p:blipFill>
                      <a:blip r:embed="rId5"/>
                      <a:srcRect/>
                      <a:stretch>
                        <a:fillRect/>
                      </a:stretch>
                    </p:blipFill>
                    <p:spPr bwMode="auto">
                      <a:xfrm>
                        <a:off x="249228" y="5160614"/>
                        <a:ext cx="2870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881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25</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381000" y="914400"/>
            <a:ext cx="8000999" cy="861774"/>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چهارم: </a:t>
            </a:r>
            <a:r>
              <a:rPr lang="fa-IR" sz="1600" b="1" dirty="0" smtClean="0">
                <a:solidFill>
                  <a:srgbClr val="00B050"/>
                </a:solidFill>
                <a:latin typeface="IranNastaliq" pitchFamily="18" charset="0"/>
                <a:ea typeface="Times New Roman" pitchFamily="18" charset="0"/>
                <a:cs typeface="B Titr" pitchFamily="2" charset="-78"/>
              </a:rPr>
              <a:t>در این مرحله با استفاده از رابطه زیر، تنش قائم و در نتیجه نیروی محوری هر ستون محاسبه می گردد (با توجه به جهت نیروهای جانبی وارده  و محل تار خنثی، کششی یا فشاری بودن نیروی هر ستون را باید تعیین کرد )</a:t>
            </a:r>
            <a:endParaRPr lang="fa-IR" sz="1600" b="1" dirty="0">
              <a:solidFill>
                <a:srgbClr val="00B050"/>
              </a:solidFill>
              <a:latin typeface="IranNastaliq" pitchFamily="18" charset="0"/>
              <a:ea typeface="Times New Roman" pitchFamily="18" charset="0"/>
              <a:cs typeface="B Titr" pitchFamily="2" charset="-78"/>
            </a:endParaRPr>
          </a:p>
        </p:txBody>
      </p:sp>
      <p:sp>
        <p:nvSpPr>
          <p:cNvPr id="7" name="Rectangle 6"/>
          <p:cNvSpPr/>
          <p:nvPr/>
        </p:nvSpPr>
        <p:spPr>
          <a:xfrm>
            <a:off x="98466" y="260062"/>
            <a:ext cx="6039651" cy="338554"/>
          </a:xfrm>
          <a:prstGeom prst="rect">
            <a:avLst/>
          </a:prstGeom>
          <a:effectLst/>
        </p:spPr>
        <p:txBody>
          <a:bodyPr wrap="square">
            <a:spAutoFit/>
          </a:bodyPr>
          <a:lstStyle/>
          <a:p>
            <a:pPr algn="just" rtl="1"/>
            <a:r>
              <a:rPr lang="fa-IR" sz="1600" b="1" dirty="0">
                <a:solidFill>
                  <a:srgbClr val="0070C0"/>
                </a:solidFill>
                <a:latin typeface="IranNastaliq" pitchFamily="18" charset="0"/>
                <a:ea typeface="Times New Roman" pitchFamily="18" charset="0"/>
                <a:cs typeface="B Titr" pitchFamily="2" charset="-78"/>
              </a:rPr>
              <a:t>روش گام به گام تحلیل </a:t>
            </a:r>
            <a:r>
              <a:rPr lang="fa-IR" sz="1600" b="1" dirty="0" smtClean="0">
                <a:solidFill>
                  <a:srgbClr val="0070C0"/>
                </a:solidFill>
                <a:latin typeface="IranNastaliq" pitchFamily="18" charset="0"/>
                <a:ea typeface="Times New Roman" pitchFamily="18" charset="0"/>
                <a:cs typeface="B Titr" pitchFamily="2" charset="-78"/>
              </a:rPr>
              <a:t>قاب تحت بارگذاری جانبی </a:t>
            </a:r>
            <a:r>
              <a:rPr lang="fa-IR" sz="1600" b="1" dirty="0">
                <a:solidFill>
                  <a:srgbClr val="0070C0"/>
                </a:solidFill>
                <a:latin typeface="IranNastaliq" pitchFamily="18" charset="0"/>
                <a:ea typeface="Times New Roman" pitchFamily="18" charset="0"/>
                <a:cs typeface="B Titr" pitchFamily="2" charset="-78"/>
              </a:rPr>
              <a:t>با استفاده از روش </a:t>
            </a:r>
            <a:r>
              <a:rPr lang="fa-IR" sz="1600" b="1" dirty="0" smtClean="0">
                <a:solidFill>
                  <a:srgbClr val="0070C0"/>
                </a:solidFill>
                <a:latin typeface="IranNastaliq" pitchFamily="18" charset="0"/>
                <a:ea typeface="Times New Roman" pitchFamily="18" charset="0"/>
                <a:cs typeface="B Titr" pitchFamily="2" charset="-78"/>
              </a:rPr>
              <a:t>کانتیلور</a:t>
            </a:r>
            <a:endParaRPr lang="fa-IR" sz="1600" b="1" dirty="0">
              <a:solidFill>
                <a:srgbClr val="0070C0"/>
              </a:solidFill>
              <a:latin typeface="IranNastaliq" pitchFamily="18" charset="0"/>
              <a:ea typeface="Times New Roman" pitchFamily="18" charset="0"/>
              <a:cs typeface="B Titr"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35750956"/>
              </p:ext>
            </p:extLst>
          </p:nvPr>
        </p:nvGraphicFramePr>
        <p:xfrm>
          <a:off x="1752600" y="1734372"/>
          <a:ext cx="1884363" cy="896938"/>
        </p:xfrm>
        <a:graphic>
          <a:graphicData uri="http://schemas.openxmlformats.org/presentationml/2006/ole">
            <mc:AlternateContent xmlns:mc="http://schemas.openxmlformats.org/markup-compatibility/2006">
              <mc:Choice xmlns:v="urn:schemas-microsoft-com:vml" Requires="v">
                <p:oleObj spid="_x0000_s6152" name="Equation" r:id="rId3" imgW="825480" imgH="393480" progId="Equation.DSMT4">
                  <p:embed/>
                </p:oleObj>
              </mc:Choice>
              <mc:Fallback>
                <p:oleObj name="Equation" r:id="rId3" imgW="825480" imgH="393480" progId="Equation.DSMT4">
                  <p:embed/>
                  <p:pic>
                    <p:nvPicPr>
                      <p:cNvPr id="0" name="Object 8"/>
                      <p:cNvPicPr>
                        <a:picLocks noChangeAspect="1" noChangeArrowheads="1"/>
                      </p:cNvPicPr>
                      <p:nvPr/>
                    </p:nvPicPr>
                    <p:blipFill>
                      <a:blip r:embed="rId4"/>
                      <a:srcRect/>
                      <a:stretch>
                        <a:fillRect/>
                      </a:stretch>
                    </p:blipFill>
                    <p:spPr bwMode="auto">
                      <a:xfrm>
                        <a:off x="1752600" y="1734372"/>
                        <a:ext cx="188436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313" y="3124200"/>
            <a:ext cx="5903794" cy="3207502"/>
          </a:xfrm>
          <a:prstGeom prst="rect">
            <a:avLst/>
          </a:prstGeom>
        </p:spPr>
      </p:pic>
    </p:spTree>
    <p:extLst>
      <p:ext uri="{BB962C8B-B14F-4D97-AF65-F5344CB8AC3E}">
        <p14:creationId xmlns:p14="http://schemas.microsoft.com/office/powerpoint/2010/main" val="2341904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26</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5583267"/>
              </p:ext>
            </p:extLst>
          </p:nvPr>
        </p:nvGraphicFramePr>
        <p:xfrm>
          <a:off x="304800" y="2971800"/>
          <a:ext cx="7600951" cy="739775"/>
        </p:xfrm>
        <a:graphic>
          <a:graphicData uri="http://schemas.openxmlformats.org/presentationml/2006/ole">
            <mc:AlternateContent xmlns:mc="http://schemas.openxmlformats.org/markup-compatibility/2006">
              <mc:Choice xmlns:v="urn:schemas-microsoft-com:vml" Requires="v">
                <p:oleObj spid="_x0000_s7203" name="Equation" r:id="rId3" imgW="4038480" imgH="393480" progId="Equation.DSMT4">
                  <p:embed/>
                </p:oleObj>
              </mc:Choice>
              <mc:Fallback>
                <p:oleObj name="Equation" r:id="rId3" imgW="4038480" imgH="393480" progId="Equation.DSMT4">
                  <p:embed/>
                  <p:pic>
                    <p:nvPicPr>
                      <p:cNvPr id="0" name=""/>
                      <p:cNvPicPr>
                        <a:picLocks noChangeAspect="1" noChangeArrowheads="1"/>
                      </p:cNvPicPr>
                      <p:nvPr/>
                    </p:nvPicPr>
                    <p:blipFill>
                      <a:blip r:embed="rId4"/>
                      <a:srcRect/>
                      <a:stretch>
                        <a:fillRect/>
                      </a:stretch>
                    </p:blipFill>
                    <p:spPr bwMode="auto">
                      <a:xfrm>
                        <a:off x="304800" y="2971800"/>
                        <a:ext cx="7600951" cy="739775"/>
                      </a:xfrm>
                      <a:prstGeom prst="rect">
                        <a:avLst/>
                      </a:prstGeom>
                      <a:noFill/>
                      <a:ln>
                        <a:noFill/>
                      </a:ln>
                    </p:spPr>
                  </p:pic>
                </p:oleObj>
              </mc:Fallback>
            </mc:AlternateContent>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4" y="15922"/>
            <a:ext cx="4980296" cy="270577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007770209"/>
              </p:ext>
            </p:extLst>
          </p:nvPr>
        </p:nvGraphicFramePr>
        <p:xfrm>
          <a:off x="71438" y="4038600"/>
          <a:ext cx="4151312" cy="717550"/>
        </p:xfrm>
        <a:graphic>
          <a:graphicData uri="http://schemas.openxmlformats.org/presentationml/2006/ole">
            <mc:AlternateContent xmlns:mc="http://schemas.openxmlformats.org/markup-compatibility/2006">
              <mc:Choice xmlns:v="urn:schemas-microsoft-com:vml" Requires="v">
                <p:oleObj spid="_x0000_s7204" name="Equation" r:id="rId6" imgW="2273040" imgH="393480" progId="Equation.DSMT4">
                  <p:embed/>
                </p:oleObj>
              </mc:Choice>
              <mc:Fallback>
                <p:oleObj name="Equation" r:id="rId6" imgW="2273040" imgH="393480" progId="Equation.DSMT4">
                  <p:embed/>
                  <p:pic>
                    <p:nvPicPr>
                      <p:cNvPr id="0" name="Object 1"/>
                      <p:cNvPicPr>
                        <a:picLocks noChangeAspect="1" noChangeArrowheads="1"/>
                      </p:cNvPicPr>
                      <p:nvPr/>
                    </p:nvPicPr>
                    <p:blipFill>
                      <a:blip r:embed="rId7"/>
                      <a:srcRect/>
                      <a:stretch>
                        <a:fillRect/>
                      </a:stretch>
                    </p:blipFill>
                    <p:spPr bwMode="auto">
                      <a:xfrm>
                        <a:off x="71438" y="4038600"/>
                        <a:ext cx="4151312" cy="717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16365978"/>
              </p:ext>
            </p:extLst>
          </p:nvPr>
        </p:nvGraphicFramePr>
        <p:xfrm>
          <a:off x="56865" y="4925308"/>
          <a:ext cx="4535488" cy="760413"/>
        </p:xfrm>
        <a:graphic>
          <a:graphicData uri="http://schemas.openxmlformats.org/presentationml/2006/ole">
            <mc:AlternateContent xmlns:mc="http://schemas.openxmlformats.org/markup-compatibility/2006">
              <mc:Choice xmlns:v="urn:schemas-microsoft-com:vml" Requires="v">
                <p:oleObj spid="_x0000_s7205" name="Equation" r:id="rId8" imgW="2349360" imgH="393480" progId="Equation.DSMT4">
                  <p:embed/>
                </p:oleObj>
              </mc:Choice>
              <mc:Fallback>
                <p:oleObj name="Equation" r:id="rId8" imgW="2349360" imgH="393480" progId="Equation.DSMT4">
                  <p:embed/>
                  <p:pic>
                    <p:nvPicPr>
                      <p:cNvPr id="0" name="Object 2"/>
                      <p:cNvPicPr>
                        <a:picLocks noChangeAspect="1" noChangeArrowheads="1"/>
                      </p:cNvPicPr>
                      <p:nvPr/>
                    </p:nvPicPr>
                    <p:blipFill>
                      <a:blip r:embed="rId9"/>
                      <a:srcRect/>
                      <a:stretch>
                        <a:fillRect/>
                      </a:stretch>
                    </p:blipFill>
                    <p:spPr bwMode="auto">
                      <a:xfrm>
                        <a:off x="56865" y="4925308"/>
                        <a:ext cx="4535488" cy="7604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55944105"/>
              </p:ext>
            </p:extLst>
          </p:nvPr>
        </p:nvGraphicFramePr>
        <p:xfrm>
          <a:off x="3844925" y="5837238"/>
          <a:ext cx="4192588" cy="760412"/>
        </p:xfrm>
        <a:graphic>
          <a:graphicData uri="http://schemas.openxmlformats.org/presentationml/2006/ole">
            <mc:AlternateContent xmlns:mc="http://schemas.openxmlformats.org/markup-compatibility/2006">
              <mc:Choice xmlns:v="urn:schemas-microsoft-com:vml" Requires="v">
                <p:oleObj spid="_x0000_s7206" name="Equation" r:id="rId10" imgW="2171520" imgH="393480" progId="Equation.DSMT4">
                  <p:embed/>
                </p:oleObj>
              </mc:Choice>
              <mc:Fallback>
                <p:oleObj name="Equation" r:id="rId10" imgW="2171520" imgH="393480" progId="Equation.DSMT4">
                  <p:embed/>
                  <p:pic>
                    <p:nvPicPr>
                      <p:cNvPr id="0" name="Object 4"/>
                      <p:cNvPicPr>
                        <a:picLocks noChangeAspect="1" noChangeArrowheads="1"/>
                      </p:cNvPicPr>
                      <p:nvPr/>
                    </p:nvPicPr>
                    <p:blipFill>
                      <a:blip r:embed="rId11"/>
                      <a:srcRect/>
                      <a:stretch>
                        <a:fillRect/>
                      </a:stretch>
                    </p:blipFill>
                    <p:spPr bwMode="auto">
                      <a:xfrm>
                        <a:off x="3844925" y="5837238"/>
                        <a:ext cx="41925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6093283" y="838200"/>
            <a:ext cx="2215449" cy="1815882"/>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در استفاده از رابطه خمش باید به مطابقت داشتن واحدها توجه داشت. لذا در این مثال مساحت تقسیم بر 144 شده تا واحد آن از اینچ مربع به فوت مربع تغییر یابد.</a:t>
            </a:r>
            <a:endParaRPr lang="fa-IR" sz="1600" b="1" dirty="0">
              <a:solidFill>
                <a:srgbClr val="7030A0"/>
              </a:solidFill>
              <a:latin typeface="IranNastaliq" pitchFamily="18" charset="0"/>
              <a:ea typeface="Times New Roman" pitchFamily="18" charset="0"/>
              <a:cs typeface="B Titr" pitchFamily="2" charset="-78"/>
            </a:endParaRPr>
          </a:p>
        </p:txBody>
      </p:sp>
      <p:sp>
        <p:nvSpPr>
          <p:cNvPr id="14" name="Rectangle 13"/>
          <p:cNvSpPr/>
          <p:nvPr/>
        </p:nvSpPr>
        <p:spPr>
          <a:xfrm>
            <a:off x="6093283" y="3831170"/>
            <a:ext cx="2215449" cy="1077218"/>
          </a:xfrm>
          <a:prstGeom prst="rect">
            <a:avLst/>
          </a:prstGeom>
        </p:spPr>
        <p:txBody>
          <a:bodyPr wrap="square">
            <a:spAutoFit/>
          </a:bodyPr>
          <a:lstStyle/>
          <a:p>
            <a:pPr algn="ctr"/>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مقدار مثبت نشان دهنده کششی بودن و مقدار منفی بیانگر فشاری بودن نیروی محوری میباشد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19821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27</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0" name="Rectangle 9"/>
          <p:cNvSpPr/>
          <p:nvPr/>
        </p:nvSpPr>
        <p:spPr>
          <a:xfrm>
            <a:off x="381000" y="914400"/>
            <a:ext cx="8000999" cy="369332"/>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پنجم: </a:t>
            </a:r>
            <a:r>
              <a:rPr lang="fa-IR" sz="1600" b="1" dirty="0" smtClean="0">
                <a:solidFill>
                  <a:srgbClr val="00B050"/>
                </a:solidFill>
                <a:latin typeface="IranNastaliq" pitchFamily="18" charset="0"/>
                <a:ea typeface="Times New Roman" pitchFamily="18" charset="0"/>
                <a:cs typeface="B Titr" pitchFamily="2" charset="-78"/>
              </a:rPr>
              <a:t>به طریق مشابه میتوان نیروهای محوری در ستونهای هر طبقه را تعیین نمود.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12" y="1450585"/>
            <a:ext cx="7239000" cy="4195330"/>
          </a:xfrm>
          <a:prstGeom prst="rect">
            <a:avLst/>
          </a:prstGeom>
        </p:spPr>
      </p:pic>
    </p:spTree>
    <p:extLst>
      <p:ext uri="{BB962C8B-B14F-4D97-AF65-F5344CB8AC3E}">
        <p14:creationId xmlns:p14="http://schemas.microsoft.com/office/powerpoint/2010/main" val="453790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28</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9" name="Rectangle 8"/>
          <p:cNvSpPr/>
          <p:nvPr/>
        </p:nvSpPr>
        <p:spPr>
          <a:xfrm>
            <a:off x="5181600" y="990600"/>
            <a:ext cx="3138505" cy="1846659"/>
          </a:xfrm>
          <a:prstGeom prst="rect">
            <a:avLst/>
          </a:prstGeom>
          <a:effectLst/>
        </p:spPr>
        <p:txBody>
          <a:bodyPr wrap="square">
            <a:spAutoFit/>
          </a:bodyPr>
          <a:lstStyle/>
          <a:p>
            <a:pPr algn="just" rtl="1"/>
            <a:r>
              <a:rPr lang="fa-IR" b="1" dirty="0" smtClean="0">
                <a:solidFill>
                  <a:srgbClr val="0070C0"/>
                </a:solidFill>
                <a:latin typeface="IranNastaliq" pitchFamily="18" charset="0"/>
                <a:ea typeface="Times New Roman" pitchFamily="18" charset="0"/>
                <a:cs typeface="B Titr" pitchFamily="2" charset="-78"/>
              </a:rPr>
              <a:t>گام ششم: </a:t>
            </a:r>
            <a:r>
              <a:rPr lang="fa-IR" sz="1600" b="1" dirty="0" smtClean="0">
                <a:solidFill>
                  <a:srgbClr val="00B050"/>
                </a:solidFill>
                <a:latin typeface="IranNastaliq" pitchFamily="18" charset="0"/>
                <a:ea typeface="Times New Roman" pitchFamily="18" charset="0"/>
                <a:cs typeface="B Titr" pitchFamily="2" charset="-78"/>
              </a:rPr>
              <a:t>در نهایت پس از معلوم شدن نیروهای محوری هر ستون(و تعیین جهت درست آنها) باید سازه را از محل تشکیل مفاصل فرضی جدا کرده و دیاگرام جسم آزاد آن را ترسیم نمود. اکنون میتوان با استفاده از روابط تعادل استاتیکی نیروهای مجهول را محاسبه کرد.</a:t>
            </a:r>
            <a:endParaRPr lang="fa-IR" sz="1600" b="1" dirty="0">
              <a:solidFill>
                <a:srgbClr val="00B05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3505200" cy="23429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49" y="2683721"/>
            <a:ext cx="3224463" cy="31328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1546" y="4331515"/>
            <a:ext cx="3962401" cy="2526485"/>
          </a:xfrm>
          <a:prstGeom prst="rect">
            <a:avLst/>
          </a:prstGeom>
        </p:spPr>
      </p:pic>
      <p:sp>
        <p:nvSpPr>
          <p:cNvPr id="11" name="Rectangle 10"/>
          <p:cNvSpPr/>
          <p:nvPr/>
        </p:nvSpPr>
        <p:spPr>
          <a:xfrm>
            <a:off x="5982747" y="3202147"/>
            <a:ext cx="2215449" cy="1077218"/>
          </a:xfrm>
          <a:prstGeom prst="rect">
            <a:avLst/>
          </a:prstGeom>
        </p:spPr>
        <p:txBody>
          <a:bodyPr wrap="square">
            <a:spAutoFit/>
          </a:bodyPr>
          <a:lstStyle/>
          <a:p>
            <a:pPr algn="ctr"/>
            <a:r>
              <a:rPr lang="fa-IR" sz="1600" b="1" dirty="0" smtClean="0">
                <a:solidFill>
                  <a:srgbClr val="FF0000"/>
                </a:solidFill>
                <a:latin typeface="IranNastaliq" pitchFamily="18" charset="0"/>
                <a:ea typeface="Times New Roman" pitchFamily="18" charset="0"/>
                <a:cs typeface="B Titr" pitchFamily="2" charset="-78"/>
              </a:rPr>
              <a:t>برای مثال ستون سمت چپ از مفاصل جدا شده و مجهولات آن مطابق اشکال روبرو محاسبه شده اند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4026909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4826" y="158234"/>
            <a:ext cx="1817173"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2692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29</a:t>
            </a:r>
            <a:endParaRPr lang="en-US" sz="2400" b="1" dirty="0">
              <a:solidFill>
                <a:srgbClr val="000000"/>
              </a:solidFill>
              <a:cs typeface="B Nazanin" pitchFamily="2" charset="-78"/>
            </a:endParaRPr>
          </a:p>
        </p:txBody>
      </p:sp>
      <p:sp>
        <p:nvSpPr>
          <p:cNvPr id="8" name="Rectangle 7"/>
          <p:cNvSpPr/>
          <p:nvPr/>
        </p:nvSpPr>
        <p:spPr>
          <a:xfrm>
            <a:off x="6762529"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sp>
        <p:nvSpPr>
          <p:cNvPr id="12" name="Rectangle 11"/>
          <p:cNvSpPr/>
          <p:nvPr/>
        </p:nvSpPr>
        <p:spPr>
          <a:xfrm>
            <a:off x="152400" y="162981"/>
            <a:ext cx="6251333" cy="830997"/>
          </a:xfrm>
          <a:prstGeom prst="rect">
            <a:avLst/>
          </a:prstGeom>
        </p:spPr>
        <p:txBody>
          <a:bodyPr wrap="square">
            <a:spAutoFit/>
          </a:bodyPr>
          <a:lstStyle/>
          <a:p>
            <a:pPr algn="ctr" rtl="1"/>
            <a:r>
              <a:rPr lang="fa-IR" sz="1600" b="1" dirty="0">
                <a:solidFill>
                  <a:srgbClr val="FF0000"/>
                </a:solidFill>
                <a:latin typeface="IranNastaliq" pitchFamily="18" charset="0"/>
                <a:ea typeface="Times New Roman" pitchFamily="18" charset="0"/>
                <a:cs typeface="B Titr" pitchFamily="2" charset="-78"/>
              </a:rPr>
              <a:t>توجه:</a:t>
            </a:r>
            <a:r>
              <a:rPr lang="fa-IR" sz="1600" b="1" dirty="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نیروهای محوری هر ستون را میتوان بدون محاسبه ممان اینرسی و لنگر خمشی طبقه به دست آورد.</a:t>
            </a:r>
          </a:p>
          <a:p>
            <a:pPr algn="ctr"/>
            <a:endParaRPr lang="fa-IR" sz="1600" b="1" dirty="0">
              <a:solidFill>
                <a:srgbClr val="7030A0"/>
              </a:solidFill>
              <a:latin typeface="IranNastaliq" pitchFamily="18" charset="0"/>
              <a:ea typeface="Times New Roman" pitchFamily="18" charset="0"/>
              <a:cs typeface="B Titr" pitchFamily="2" charset="-78"/>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80504437"/>
              </p:ext>
            </p:extLst>
          </p:nvPr>
        </p:nvGraphicFramePr>
        <p:xfrm>
          <a:off x="60278" y="1098563"/>
          <a:ext cx="3967162" cy="1574800"/>
        </p:xfrm>
        <a:graphic>
          <a:graphicData uri="http://schemas.openxmlformats.org/presentationml/2006/ole">
            <mc:AlternateContent xmlns:mc="http://schemas.openxmlformats.org/markup-compatibility/2006">
              <mc:Choice xmlns:v="urn:schemas-microsoft-com:vml" Requires="v">
                <p:oleObj spid="_x0000_s8201" name="Equation" r:id="rId3" imgW="2108160" imgH="838080" progId="Equation.DSMT4">
                  <p:embed/>
                </p:oleObj>
              </mc:Choice>
              <mc:Fallback>
                <p:oleObj name="Equation" r:id="rId3" imgW="2108160" imgH="838080" progId="Equation.DSMT4">
                  <p:embed/>
                  <p:pic>
                    <p:nvPicPr>
                      <p:cNvPr id="0" name="Object 1"/>
                      <p:cNvPicPr>
                        <a:picLocks noChangeAspect="1" noChangeArrowheads="1"/>
                      </p:cNvPicPr>
                      <p:nvPr/>
                    </p:nvPicPr>
                    <p:blipFill>
                      <a:blip r:embed="rId4"/>
                      <a:srcRect/>
                      <a:stretch>
                        <a:fillRect/>
                      </a:stretch>
                    </p:blipFill>
                    <p:spPr bwMode="auto">
                      <a:xfrm>
                        <a:off x="60278" y="1098563"/>
                        <a:ext cx="39671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4571999" y="978022"/>
            <a:ext cx="3820235" cy="1815882"/>
          </a:xfrm>
          <a:prstGeom prst="rect">
            <a:avLst/>
          </a:prstGeom>
        </p:spPr>
        <p:txBody>
          <a:bodyPr wrap="square">
            <a:spAutoFit/>
          </a:bodyPr>
          <a:lstStyle/>
          <a:p>
            <a:pPr algn="ctr" rtl="1"/>
            <a:r>
              <a:rPr lang="fa-IR" sz="1600" b="1" dirty="0">
                <a:solidFill>
                  <a:srgbClr val="7030A0"/>
                </a:solidFill>
                <a:latin typeface="IranNastaliq" pitchFamily="18" charset="0"/>
                <a:ea typeface="Times New Roman" pitchFamily="18" charset="0"/>
                <a:cs typeface="B Titr" pitchFamily="2" charset="-78"/>
              </a:rPr>
              <a:t>با توجه به اینکه در هر طبقه لنگر خمشی و ممان اینرسی ثابت هستند، نیروهای محوری  ستونها به نسبت  فاصله آنها از محور خنثی به هم مرتبط می باشند. لذا در این روش کافیست همه نیروی ها را بر حسب یکی از آنها مرتب کرد و با استفاده از تعادل سازه (لنگر برآیند حول هر نقطه از سازه صفر است) آن نیرو و </a:t>
            </a:r>
            <a:r>
              <a:rPr lang="fa-IR" sz="1600" b="1" dirty="0" smtClean="0">
                <a:solidFill>
                  <a:srgbClr val="7030A0"/>
                </a:solidFill>
                <a:latin typeface="IranNastaliq" pitchFamily="18" charset="0"/>
                <a:ea typeface="Times New Roman" pitchFamily="18" charset="0"/>
                <a:cs typeface="B Titr" pitchFamily="2" charset="-78"/>
              </a:rPr>
              <a:t>د</a:t>
            </a:r>
            <a:r>
              <a:rPr lang="fa-IR" sz="1600" b="1" dirty="0">
                <a:solidFill>
                  <a:srgbClr val="7030A0"/>
                </a:solidFill>
                <a:latin typeface="IranNastaliq" pitchFamily="18" charset="0"/>
                <a:ea typeface="Times New Roman" pitchFamily="18" charset="0"/>
                <a:cs typeface="B Titr" pitchFamily="2" charset="-78"/>
              </a:rPr>
              <a:t>ر</a:t>
            </a:r>
            <a:r>
              <a:rPr lang="fa-IR" sz="1600" b="1" dirty="0" smtClean="0">
                <a:solidFill>
                  <a:srgbClr val="7030A0"/>
                </a:solidFill>
                <a:latin typeface="IranNastaliq" pitchFamily="18" charset="0"/>
                <a:ea typeface="Times New Roman" pitchFamily="18" charset="0"/>
                <a:cs typeface="B Titr" pitchFamily="2" charset="-78"/>
              </a:rPr>
              <a:t> </a:t>
            </a:r>
            <a:r>
              <a:rPr lang="fa-IR" sz="1600" b="1" dirty="0">
                <a:solidFill>
                  <a:srgbClr val="7030A0"/>
                </a:solidFill>
                <a:latin typeface="IranNastaliq" pitchFamily="18" charset="0"/>
                <a:ea typeface="Times New Roman" pitchFamily="18" charset="0"/>
                <a:cs typeface="B Titr" pitchFamily="2" charset="-78"/>
              </a:rPr>
              <a:t>نتیجه </a:t>
            </a:r>
            <a:r>
              <a:rPr lang="fa-IR" sz="1600" b="1" dirty="0" smtClean="0">
                <a:solidFill>
                  <a:srgbClr val="7030A0"/>
                </a:solidFill>
                <a:latin typeface="IranNastaliq" pitchFamily="18" charset="0"/>
                <a:ea typeface="Times New Roman" pitchFamily="18" charset="0"/>
                <a:cs typeface="B Titr" pitchFamily="2" charset="-78"/>
              </a:rPr>
              <a:t>دیگر نیروها </a:t>
            </a:r>
            <a:r>
              <a:rPr lang="fa-IR" sz="1600" b="1" dirty="0">
                <a:solidFill>
                  <a:srgbClr val="7030A0"/>
                </a:solidFill>
                <a:latin typeface="IranNastaliq" pitchFamily="18" charset="0"/>
                <a:ea typeface="Times New Roman" pitchFamily="18" charset="0"/>
                <a:cs typeface="B Titr" pitchFamily="2" charset="-78"/>
              </a:rPr>
              <a:t>را محاسبه کرد.</a:t>
            </a: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47" y="3386103"/>
            <a:ext cx="7578248" cy="347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own Arrow 17"/>
          <p:cNvSpPr/>
          <p:nvPr/>
        </p:nvSpPr>
        <p:spPr>
          <a:xfrm>
            <a:off x="1752600" y="2514600"/>
            <a:ext cx="152400" cy="68957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6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a:solidFill>
                  <a:srgbClr val="000000"/>
                </a:solidFill>
                <a:cs typeface="B Nazanin" pitchFamily="2" charset="-78"/>
              </a:rPr>
              <a:t>3</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3" y="158234"/>
            <a:ext cx="5634450" cy="2818002"/>
          </a:xfrm>
          <a:prstGeom prst="rect">
            <a:avLst/>
          </a:prstGeom>
        </p:spPr>
      </p:pic>
      <p:sp>
        <p:nvSpPr>
          <p:cNvPr id="13" name="Freeform 12"/>
          <p:cNvSpPr/>
          <p:nvPr/>
        </p:nvSpPr>
        <p:spPr>
          <a:xfrm>
            <a:off x="1600200" y="914400"/>
            <a:ext cx="2790496" cy="882869"/>
          </a:xfrm>
          <a:custGeom>
            <a:avLst/>
            <a:gdLst>
              <a:gd name="connsiteX0" fmla="*/ 2475186 w 2790496"/>
              <a:gd name="connsiteY0" fmla="*/ 94593 h 882869"/>
              <a:gd name="connsiteX1" fmla="*/ 2286000 w 2790496"/>
              <a:gd name="connsiteY1" fmla="*/ 78828 h 882869"/>
              <a:gd name="connsiteX2" fmla="*/ 2238703 w 2790496"/>
              <a:gd name="connsiteY2" fmla="*/ 63062 h 882869"/>
              <a:gd name="connsiteX3" fmla="*/ 2175641 w 2790496"/>
              <a:gd name="connsiteY3" fmla="*/ 47297 h 882869"/>
              <a:gd name="connsiteX4" fmla="*/ 2065282 w 2790496"/>
              <a:gd name="connsiteY4" fmla="*/ 31531 h 882869"/>
              <a:gd name="connsiteX5" fmla="*/ 1891862 w 2790496"/>
              <a:gd name="connsiteY5" fmla="*/ 0 h 882869"/>
              <a:gd name="connsiteX6" fmla="*/ 725213 w 2790496"/>
              <a:gd name="connsiteY6" fmla="*/ 15766 h 882869"/>
              <a:gd name="connsiteX7" fmla="*/ 504496 w 2790496"/>
              <a:gd name="connsiteY7" fmla="*/ 47297 h 882869"/>
              <a:gd name="connsiteX8" fmla="*/ 425669 w 2790496"/>
              <a:gd name="connsiteY8" fmla="*/ 78828 h 882869"/>
              <a:gd name="connsiteX9" fmla="*/ 331075 w 2790496"/>
              <a:gd name="connsiteY9" fmla="*/ 94593 h 882869"/>
              <a:gd name="connsiteX10" fmla="*/ 141889 w 2790496"/>
              <a:gd name="connsiteY10" fmla="*/ 157655 h 882869"/>
              <a:gd name="connsiteX11" fmla="*/ 94593 w 2790496"/>
              <a:gd name="connsiteY11" fmla="*/ 173421 h 882869"/>
              <a:gd name="connsiteX12" fmla="*/ 47296 w 2790496"/>
              <a:gd name="connsiteY12" fmla="*/ 189186 h 882869"/>
              <a:gd name="connsiteX13" fmla="*/ 0 w 2790496"/>
              <a:gd name="connsiteY13" fmla="*/ 283780 h 882869"/>
              <a:gd name="connsiteX14" fmla="*/ 15765 w 2790496"/>
              <a:gd name="connsiteY14" fmla="*/ 536028 h 882869"/>
              <a:gd name="connsiteX15" fmla="*/ 94593 w 2790496"/>
              <a:gd name="connsiteY15" fmla="*/ 614855 h 882869"/>
              <a:gd name="connsiteX16" fmla="*/ 141889 w 2790496"/>
              <a:gd name="connsiteY16" fmla="*/ 630621 h 882869"/>
              <a:gd name="connsiteX17" fmla="*/ 189186 w 2790496"/>
              <a:gd name="connsiteY17" fmla="*/ 662152 h 882869"/>
              <a:gd name="connsiteX18" fmla="*/ 236482 w 2790496"/>
              <a:gd name="connsiteY18" fmla="*/ 677918 h 882869"/>
              <a:gd name="connsiteX19" fmla="*/ 331075 w 2790496"/>
              <a:gd name="connsiteY19" fmla="*/ 725214 h 882869"/>
              <a:gd name="connsiteX20" fmla="*/ 378372 w 2790496"/>
              <a:gd name="connsiteY20" fmla="*/ 756745 h 882869"/>
              <a:gd name="connsiteX21" fmla="*/ 488731 w 2790496"/>
              <a:gd name="connsiteY21" fmla="*/ 788276 h 882869"/>
              <a:gd name="connsiteX22" fmla="*/ 536027 w 2790496"/>
              <a:gd name="connsiteY22" fmla="*/ 819807 h 882869"/>
              <a:gd name="connsiteX23" fmla="*/ 662151 w 2790496"/>
              <a:gd name="connsiteY23" fmla="*/ 851338 h 882869"/>
              <a:gd name="connsiteX24" fmla="*/ 709448 w 2790496"/>
              <a:gd name="connsiteY24" fmla="*/ 867104 h 882869"/>
              <a:gd name="connsiteX25" fmla="*/ 930165 w 2790496"/>
              <a:gd name="connsiteY25" fmla="*/ 882869 h 882869"/>
              <a:gd name="connsiteX26" fmla="*/ 1860331 w 2790496"/>
              <a:gd name="connsiteY26" fmla="*/ 867104 h 882869"/>
              <a:gd name="connsiteX27" fmla="*/ 1923393 w 2790496"/>
              <a:gd name="connsiteY27" fmla="*/ 851338 h 882869"/>
              <a:gd name="connsiteX28" fmla="*/ 2017986 w 2790496"/>
              <a:gd name="connsiteY28" fmla="*/ 835573 h 882869"/>
              <a:gd name="connsiteX29" fmla="*/ 2207172 w 2790496"/>
              <a:gd name="connsiteY29" fmla="*/ 804042 h 882869"/>
              <a:gd name="connsiteX30" fmla="*/ 2254469 w 2790496"/>
              <a:gd name="connsiteY30" fmla="*/ 772511 h 882869"/>
              <a:gd name="connsiteX31" fmla="*/ 2317531 w 2790496"/>
              <a:gd name="connsiteY31" fmla="*/ 756745 h 882869"/>
              <a:gd name="connsiteX32" fmla="*/ 2412124 w 2790496"/>
              <a:gd name="connsiteY32" fmla="*/ 725214 h 882869"/>
              <a:gd name="connsiteX33" fmla="*/ 2475186 w 2790496"/>
              <a:gd name="connsiteY33" fmla="*/ 709449 h 882869"/>
              <a:gd name="connsiteX34" fmla="*/ 2569779 w 2790496"/>
              <a:gd name="connsiteY34" fmla="*/ 677918 h 882869"/>
              <a:gd name="connsiteX35" fmla="*/ 2601310 w 2790496"/>
              <a:gd name="connsiteY35" fmla="*/ 646386 h 882869"/>
              <a:gd name="connsiteX36" fmla="*/ 2648607 w 2790496"/>
              <a:gd name="connsiteY36" fmla="*/ 630621 h 882869"/>
              <a:gd name="connsiteX37" fmla="*/ 2695903 w 2790496"/>
              <a:gd name="connsiteY37" fmla="*/ 599090 h 882869"/>
              <a:gd name="connsiteX38" fmla="*/ 2758965 w 2790496"/>
              <a:gd name="connsiteY38" fmla="*/ 504497 h 882869"/>
              <a:gd name="connsiteX39" fmla="*/ 2790496 w 2790496"/>
              <a:gd name="connsiteY39" fmla="*/ 457200 h 882869"/>
              <a:gd name="connsiteX40" fmla="*/ 2774731 w 2790496"/>
              <a:gd name="connsiteY40" fmla="*/ 315311 h 882869"/>
              <a:gd name="connsiteX41" fmla="*/ 2758965 w 2790496"/>
              <a:gd name="connsiteY41" fmla="*/ 268014 h 882869"/>
              <a:gd name="connsiteX42" fmla="*/ 2664372 w 2790496"/>
              <a:gd name="connsiteY42" fmla="*/ 204952 h 882869"/>
              <a:gd name="connsiteX43" fmla="*/ 2569779 w 2790496"/>
              <a:gd name="connsiteY43" fmla="*/ 141890 h 882869"/>
              <a:gd name="connsiteX44" fmla="*/ 2522482 w 2790496"/>
              <a:gd name="connsiteY44" fmla="*/ 110359 h 882869"/>
              <a:gd name="connsiteX45" fmla="*/ 2396358 w 2790496"/>
              <a:gd name="connsiteY45" fmla="*/ 78828 h 882869"/>
              <a:gd name="connsiteX46" fmla="*/ 2380593 w 2790496"/>
              <a:gd name="connsiteY46" fmla="*/ 78828 h 8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0496" h="882869">
                <a:moveTo>
                  <a:pt x="2475186" y="94593"/>
                </a:moveTo>
                <a:cubicBezTo>
                  <a:pt x="2412124" y="89338"/>
                  <a:pt x="2348725" y="87191"/>
                  <a:pt x="2286000" y="78828"/>
                </a:cubicBezTo>
                <a:cubicBezTo>
                  <a:pt x="2269527" y="76632"/>
                  <a:pt x="2254682" y="67627"/>
                  <a:pt x="2238703" y="63062"/>
                </a:cubicBezTo>
                <a:cubicBezTo>
                  <a:pt x="2217869" y="57109"/>
                  <a:pt x="2196959" y="51173"/>
                  <a:pt x="2175641" y="47297"/>
                </a:cubicBezTo>
                <a:cubicBezTo>
                  <a:pt x="2139081" y="40650"/>
                  <a:pt x="2102068" y="36786"/>
                  <a:pt x="2065282" y="31531"/>
                </a:cubicBezTo>
                <a:cubicBezTo>
                  <a:pt x="1998769" y="9360"/>
                  <a:pt x="1980993" y="0"/>
                  <a:pt x="1891862" y="0"/>
                </a:cubicBezTo>
                <a:cubicBezTo>
                  <a:pt x="1502943" y="0"/>
                  <a:pt x="1114096" y="10511"/>
                  <a:pt x="725213" y="15766"/>
                </a:cubicBezTo>
                <a:lnTo>
                  <a:pt x="504496" y="47297"/>
                </a:lnTo>
                <a:cubicBezTo>
                  <a:pt x="476481" y="51299"/>
                  <a:pt x="452972" y="71382"/>
                  <a:pt x="425669" y="78828"/>
                </a:cubicBezTo>
                <a:cubicBezTo>
                  <a:pt x="394829" y="87239"/>
                  <a:pt x="362606" y="89338"/>
                  <a:pt x="331075" y="94593"/>
                </a:cubicBezTo>
                <a:lnTo>
                  <a:pt x="141889" y="157655"/>
                </a:lnTo>
                <a:lnTo>
                  <a:pt x="94593" y="173421"/>
                </a:lnTo>
                <a:lnTo>
                  <a:pt x="47296" y="189186"/>
                </a:lnTo>
                <a:cubicBezTo>
                  <a:pt x="13732" y="222751"/>
                  <a:pt x="0" y="225668"/>
                  <a:pt x="0" y="283780"/>
                </a:cubicBezTo>
                <a:cubicBezTo>
                  <a:pt x="0" y="368027"/>
                  <a:pt x="2626" y="452812"/>
                  <a:pt x="15765" y="536028"/>
                </a:cubicBezTo>
                <a:cubicBezTo>
                  <a:pt x="21170" y="570262"/>
                  <a:pt x="68167" y="601642"/>
                  <a:pt x="94593" y="614855"/>
                </a:cubicBezTo>
                <a:cubicBezTo>
                  <a:pt x="109457" y="622287"/>
                  <a:pt x="127025" y="623189"/>
                  <a:pt x="141889" y="630621"/>
                </a:cubicBezTo>
                <a:cubicBezTo>
                  <a:pt x="158836" y="639095"/>
                  <a:pt x="172239" y="653678"/>
                  <a:pt x="189186" y="662152"/>
                </a:cubicBezTo>
                <a:cubicBezTo>
                  <a:pt x="204050" y="669584"/>
                  <a:pt x="221618" y="670486"/>
                  <a:pt x="236482" y="677918"/>
                </a:cubicBezTo>
                <a:cubicBezTo>
                  <a:pt x="358721" y="739038"/>
                  <a:pt x="212203" y="685591"/>
                  <a:pt x="331075" y="725214"/>
                </a:cubicBezTo>
                <a:cubicBezTo>
                  <a:pt x="346841" y="735724"/>
                  <a:pt x="361424" y="748271"/>
                  <a:pt x="378372" y="756745"/>
                </a:cubicBezTo>
                <a:cubicBezTo>
                  <a:pt x="400993" y="768055"/>
                  <a:pt x="468521" y="783224"/>
                  <a:pt x="488731" y="788276"/>
                </a:cubicBezTo>
                <a:cubicBezTo>
                  <a:pt x="504496" y="798786"/>
                  <a:pt x="519080" y="811333"/>
                  <a:pt x="536027" y="819807"/>
                </a:cubicBezTo>
                <a:cubicBezTo>
                  <a:pt x="572068" y="837827"/>
                  <a:pt x="626167" y="842342"/>
                  <a:pt x="662151" y="851338"/>
                </a:cubicBezTo>
                <a:cubicBezTo>
                  <a:pt x="678273" y="855369"/>
                  <a:pt x="692943" y="865162"/>
                  <a:pt x="709448" y="867104"/>
                </a:cubicBezTo>
                <a:cubicBezTo>
                  <a:pt x="782703" y="875722"/>
                  <a:pt x="856593" y="877614"/>
                  <a:pt x="930165" y="882869"/>
                </a:cubicBezTo>
                <a:lnTo>
                  <a:pt x="1860331" y="867104"/>
                </a:lnTo>
                <a:cubicBezTo>
                  <a:pt x="1881988" y="866416"/>
                  <a:pt x="1902146" y="855587"/>
                  <a:pt x="1923393" y="851338"/>
                </a:cubicBezTo>
                <a:cubicBezTo>
                  <a:pt x="1954738" y="845069"/>
                  <a:pt x="1986341" y="840094"/>
                  <a:pt x="2017986" y="835573"/>
                </a:cubicBezTo>
                <a:cubicBezTo>
                  <a:pt x="2190211" y="810969"/>
                  <a:pt x="2090426" y="833228"/>
                  <a:pt x="2207172" y="804042"/>
                </a:cubicBezTo>
                <a:cubicBezTo>
                  <a:pt x="2222938" y="793532"/>
                  <a:pt x="2237053" y="779975"/>
                  <a:pt x="2254469" y="772511"/>
                </a:cubicBezTo>
                <a:cubicBezTo>
                  <a:pt x="2274385" y="763976"/>
                  <a:pt x="2296777" y="762971"/>
                  <a:pt x="2317531" y="756745"/>
                </a:cubicBezTo>
                <a:cubicBezTo>
                  <a:pt x="2349366" y="747194"/>
                  <a:pt x="2379880" y="733275"/>
                  <a:pt x="2412124" y="725214"/>
                </a:cubicBezTo>
                <a:cubicBezTo>
                  <a:pt x="2433145" y="719959"/>
                  <a:pt x="2454432" y="715675"/>
                  <a:pt x="2475186" y="709449"/>
                </a:cubicBezTo>
                <a:cubicBezTo>
                  <a:pt x="2507021" y="699899"/>
                  <a:pt x="2569779" y="677918"/>
                  <a:pt x="2569779" y="677918"/>
                </a:cubicBezTo>
                <a:cubicBezTo>
                  <a:pt x="2580289" y="667407"/>
                  <a:pt x="2588564" y="654034"/>
                  <a:pt x="2601310" y="646386"/>
                </a:cubicBezTo>
                <a:cubicBezTo>
                  <a:pt x="2615560" y="637836"/>
                  <a:pt x="2633743" y="638053"/>
                  <a:pt x="2648607" y="630621"/>
                </a:cubicBezTo>
                <a:cubicBezTo>
                  <a:pt x="2665554" y="622147"/>
                  <a:pt x="2680138" y="609600"/>
                  <a:pt x="2695903" y="599090"/>
                </a:cubicBezTo>
                <a:lnTo>
                  <a:pt x="2758965" y="504497"/>
                </a:lnTo>
                <a:lnTo>
                  <a:pt x="2790496" y="457200"/>
                </a:lnTo>
                <a:cubicBezTo>
                  <a:pt x="2785241" y="409904"/>
                  <a:pt x="2782554" y="362251"/>
                  <a:pt x="2774731" y="315311"/>
                </a:cubicBezTo>
                <a:cubicBezTo>
                  <a:pt x="2771999" y="298919"/>
                  <a:pt x="2770716" y="279765"/>
                  <a:pt x="2758965" y="268014"/>
                </a:cubicBezTo>
                <a:cubicBezTo>
                  <a:pt x="2732169" y="241218"/>
                  <a:pt x="2695903" y="225973"/>
                  <a:pt x="2664372" y="204952"/>
                </a:cubicBezTo>
                <a:lnTo>
                  <a:pt x="2569779" y="141890"/>
                </a:lnTo>
                <a:cubicBezTo>
                  <a:pt x="2554013" y="131380"/>
                  <a:pt x="2540457" y="116351"/>
                  <a:pt x="2522482" y="110359"/>
                </a:cubicBezTo>
                <a:cubicBezTo>
                  <a:pt x="2461561" y="90051"/>
                  <a:pt x="2472460" y="91511"/>
                  <a:pt x="2396358" y="78828"/>
                </a:cubicBezTo>
                <a:cubicBezTo>
                  <a:pt x="2391174" y="77964"/>
                  <a:pt x="2385848" y="78828"/>
                  <a:pt x="2380593" y="78828"/>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6" name="Curved Connector 25"/>
          <p:cNvCxnSpPr/>
          <p:nvPr/>
        </p:nvCxnSpPr>
        <p:spPr>
          <a:xfrm rot="16200000" flipH="1">
            <a:off x="4005365" y="1795564"/>
            <a:ext cx="2014165" cy="1557506"/>
          </a:xfrm>
          <a:prstGeom prst="curvedConnector3">
            <a:avLst>
              <a:gd name="adj1" fmla="val 50000"/>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435" y="3581400"/>
            <a:ext cx="4406564" cy="3121572"/>
          </a:xfrm>
          <a:prstGeom prst="rect">
            <a:avLst/>
          </a:prstGeom>
        </p:spPr>
      </p:pic>
    </p:spTree>
    <p:extLst>
      <p:ext uri="{BB962C8B-B14F-4D97-AF65-F5344CB8AC3E}">
        <p14:creationId xmlns:p14="http://schemas.microsoft.com/office/powerpoint/2010/main" val="28345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8834" y="158234"/>
            <a:ext cx="1343165"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30</a:t>
            </a:r>
            <a:endParaRPr lang="en-US" sz="2400" b="1" dirty="0">
              <a:solidFill>
                <a:srgbClr val="000000"/>
              </a:solidFill>
              <a:cs typeface="B Nazanin" pitchFamily="2" charset="-78"/>
            </a:endParaRPr>
          </a:p>
        </p:txBody>
      </p:sp>
      <p:sp>
        <p:nvSpPr>
          <p:cNvPr id="8" name="Rectangle 7"/>
          <p:cNvSpPr/>
          <p:nvPr/>
        </p:nvSpPr>
        <p:spPr>
          <a:xfrm>
            <a:off x="6960233"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1" y="0"/>
            <a:ext cx="6924392" cy="3164262"/>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1890"/>
            <a:ext cx="8197756" cy="110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85800" y="4744798"/>
            <a:ext cx="7233313" cy="1200329"/>
          </a:xfrm>
          <a:prstGeom prst="rect">
            <a:avLst/>
          </a:prstGeom>
        </p:spPr>
        <p:txBody>
          <a:bodyPr wrap="square">
            <a:spAutoFit/>
          </a:bodyPr>
          <a:lstStyle/>
          <a:p>
            <a:pPr algn="ctr" rtl="1"/>
            <a:r>
              <a:rPr lang="fa-IR" sz="1600" b="1" dirty="0" smtClean="0">
                <a:solidFill>
                  <a:srgbClr val="7030A0"/>
                </a:solidFill>
                <a:latin typeface="IranNastaliq" pitchFamily="18" charset="0"/>
                <a:ea typeface="Times New Roman" pitchFamily="18" charset="0"/>
                <a:cs typeface="B Titr" pitchFamily="2" charset="-78"/>
              </a:rPr>
              <a:t>اکنون  با گرفتن برآیند لنگر ناشی از نیروهای وارده و نیروهای مجهول  حول مرکز سطح ستونها و برابر صفر قرار دادن آن به دلیل تعادل سازه، میتوان با حل معادله حاصل نیرو مجهول </a:t>
            </a:r>
            <a:r>
              <a:rPr lang="en-US" sz="2400" b="1" dirty="0" smtClean="0">
                <a:solidFill>
                  <a:srgbClr val="7030A0"/>
                </a:solidFill>
                <a:latin typeface="Times New Roman" pitchFamily="18" charset="0"/>
                <a:ea typeface="Times New Roman" pitchFamily="18" charset="0"/>
                <a:cs typeface="Times New Roman" pitchFamily="18" charset="0"/>
              </a:rPr>
              <a:t>L</a:t>
            </a:r>
            <a:r>
              <a:rPr lang="en-US" sz="1600" b="1" dirty="0" smtClean="0">
                <a:solidFill>
                  <a:srgbClr val="7030A0"/>
                </a:solidFill>
                <a:latin typeface="Times New Roman" pitchFamily="18" charset="0"/>
                <a:ea typeface="Times New Roman" pitchFamily="18" charset="0"/>
                <a:cs typeface="Times New Roman" pitchFamily="18" charset="0"/>
              </a:rPr>
              <a:t>y</a:t>
            </a:r>
            <a:r>
              <a:rPr lang="fa-IR" sz="2400" b="1" dirty="0" smtClean="0">
                <a:solidFill>
                  <a:srgbClr val="7030A0"/>
                </a:solidFill>
                <a:latin typeface="IranNastaliq" pitchFamily="18" charset="0"/>
                <a:ea typeface="Times New Roman" pitchFamily="18" charset="0"/>
                <a:cs typeface="B Titr" pitchFamily="2" charset="-78"/>
              </a:rPr>
              <a:t> </a:t>
            </a:r>
            <a:r>
              <a:rPr lang="fa-IR" sz="1600" b="1" dirty="0" smtClean="0">
                <a:solidFill>
                  <a:srgbClr val="7030A0"/>
                </a:solidFill>
                <a:latin typeface="IranNastaliq" pitchFamily="18" charset="0"/>
                <a:ea typeface="Times New Roman" pitchFamily="18" charset="0"/>
                <a:cs typeface="B Titr" pitchFamily="2" charset="-78"/>
              </a:rPr>
              <a:t>را محاسبه نمود. سپس دیگر نیروهای محوری را نیز محاسبه کرد. توجه شود که فشاری و کششی بودن نیروها را باید با توجه به محل تار خنثی و جهت نیروهای جانبی اعمالی تعیین کرد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1394247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8834" y="158234"/>
            <a:ext cx="1343165" cy="4711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381999" y="5652739"/>
            <a:ext cx="817072"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b="1" dirty="0" smtClean="0">
                <a:solidFill>
                  <a:srgbClr val="000000"/>
                </a:solidFill>
                <a:cs typeface="B Nazanin" pitchFamily="2" charset="-78"/>
              </a:rPr>
              <a:t>31</a:t>
            </a:r>
            <a:endParaRPr lang="en-US" sz="2400" b="1" dirty="0">
              <a:solidFill>
                <a:srgbClr val="000000"/>
              </a:solidFill>
              <a:cs typeface="B Nazanin" pitchFamily="2" charset="-78"/>
            </a:endParaRPr>
          </a:p>
        </p:txBody>
      </p:sp>
      <p:sp>
        <p:nvSpPr>
          <p:cNvPr id="8" name="Rectangle 7"/>
          <p:cNvSpPr/>
          <p:nvPr/>
        </p:nvSpPr>
        <p:spPr>
          <a:xfrm>
            <a:off x="6960233" y="209148"/>
            <a:ext cx="1421766" cy="369332"/>
          </a:xfrm>
          <a:prstGeom prst="rect">
            <a:avLst/>
          </a:prstGeom>
          <a:effectLst/>
        </p:spPr>
        <p:txBody>
          <a:bodyPr wrap="square">
            <a:spAutoFit/>
          </a:bodyPr>
          <a:lstStyle/>
          <a:p>
            <a:pPr algn="just" rtl="1"/>
            <a:r>
              <a:rPr lang="fa-IR" b="1" dirty="0">
                <a:solidFill>
                  <a:srgbClr val="0070C0"/>
                </a:solidFill>
                <a:latin typeface="IranNastaliq" pitchFamily="18" charset="0"/>
                <a:ea typeface="Times New Roman" pitchFamily="18" charset="0"/>
                <a:cs typeface="B Titr" pitchFamily="2" charset="-78"/>
              </a:rPr>
              <a:t>روش </a:t>
            </a:r>
            <a:r>
              <a:rPr lang="fa-IR" b="1" dirty="0" smtClean="0">
                <a:solidFill>
                  <a:srgbClr val="0070C0"/>
                </a:solidFill>
                <a:latin typeface="IranNastaliq" pitchFamily="18" charset="0"/>
                <a:ea typeface="Times New Roman" pitchFamily="18" charset="0"/>
                <a:cs typeface="B Titr" pitchFamily="2" charset="-78"/>
              </a:rPr>
              <a:t>کانتیلور</a:t>
            </a:r>
            <a:endParaRPr lang="fa-IR" b="1" dirty="0">
              <a:solidFill>
                <a:srgbClr val="0070C0"/>
              </a:solidFill>
              <a:latin typeface="IranNastaliq" pitchFamily="18" charset="0"/>
              <a:ea typeface="Times New Roman" pitchFamily="18" charset="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1" y="0"/>
            <a:ext cx="6924392" cy="3164262"/>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3339"/>
            <a:ext cx="8381999" cy="54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57200" y="4744798"/>
            <a:ext cx="7461913" cy="830997"/>
          </a:xfrm>
          <a:prstGeom prst="rect">
            <a:avLst/>
          </a:prstGeom>
        </p:spPr>
        <p:txBody>
          <a:bodyPr wrap="square">
            <a:spAutoFit/>
          </a:bodyPr>
          <a:lstStyle/>
          <a:p>
            <a:pPr algn="ctr" rtl="1"/>
            <a:r>
              <a:rPr lang="fa-IR" sz="1600" b="1" dirty="0" smtClean="0">
                <a:solidFill>
                  <a:srgbClr val="7030A0"/>
                </a:solidFill>
                <a:latin typeface="IranNastaliq" pitchFamily="18" charset="0"/>
                <a:ea typeface="Times New Roman" pitchFamily="18" charset="0"/>
                <a:cs typeface="B Titr" pitchFamily="2" charset="-78"/>
              </a:rPr>
              <a:t>همین روند را میتوان برای طبقه اول انجام داد و نیروهای محوری را بدون محاسبه لنگر و ممان اینرسی طبقه به دست آورد. پس از آن میتوان مطابق روش قبل سازه را از مفاصل فرضی جداکرده و با ترسیم دیاگرام آزاد سازه اقدام به محاسبه مجهولات نمود</a:t>
            </a:r>
            <a:endParaRPr lang="fa-IR" sz="1600" b="1" dirty="0">
              <a:solidFill>
                <a:srgbClr val="7030A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324085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4</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9" y="0"/>
            <a:ext cx="4114799" cy="2707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 y="4905374"/>
            <a:ext cx="4371951" cy="1299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485" y="2240808"/>
            <a:ext cx="3856516" cy="2664566"/>
          </a:xfrm>
          <a:prstGeom prst="rect">
            <a:avLst/>
          </a:prstGeom>
        </p:spPr>
      </p:pic>
      <p:sp>
        <p:nvSpPr>
          <p:cNvPr id="11" name="Right Arrow 10"/>
          <p:cNvSpPr/>
          <p:nvPr/>
        </p:nvSpPr>
        <p:spPr>
          <a:xfrm>
            <a:off x="2628109" y="3321407"/>
            <a:ext cx="1982376" cy="178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6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5</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572000" cy="315891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1976" y="3312336"/>
            <a:ext cx="4748047" cy="3545664"/>
          </a:xfrm>
          <a:prstGeom prst="rect">
            <a:avLst/>
          </a:prstGeom>
        </p:spPr>
      </p:pic>
      <p:sp>
        <p:nvSpPr>
          <p:cNvPr id="7" name="Bent Arrow 6"/>
          <p:cNvSpPr/>
          <p:nvPr/>
        </p:nvSpPr>
        <p:spPr>
          <a:xfrm rot="4766720">
            <a:off x="4522421" y="2183233"/>
            <a:ext cx="1601374"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7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6</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sp>
        <p:nvSpPr>
          <p:cNvPr id="9" name="Rectangle 8"/>
          <p:cNvSpPr/>
          <p:nvPr/>
        </p:nvSpPr>
        <p:spPr>
          <a:xfrm>
            <a:off x="4876800" y="990600"/>
            <a:ext cx="3463553"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مثال برای کاربرد روش </a:t>
            </a:r>
            <a:r>
              <a:rPr lang="en-US" sz="2000" b="1" dirty="0" smtClean="0">
                <a:solidFill>
                  <a:srgbClr val="0070C0"/>
                </a:solidFill>
                <a:latin typeface="IranNastaliq" pitchFamily="18" charset="0"/>
                <a:ea typeface="Times New Roman" pitchFamily="18" charset="0"/>
                <a:cs typeface="B Titr" pitchFamily="2" charset="-78"/>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1" y="0"/>
            <a:ext cx="3426741" cy="4191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6582" y="1945944"/>
            <a:ext cx="3904386" cy="489499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83417"/>
            <a:ext cx="3286125" cy="48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0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7</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sp>
        <p:nvSpPr>
          <p:cNvPr id="9" name="Rectangle 8"/>
          <p:cNvSpPr/>
          <p:nvPr/>
        </p:nvSpPr>
        <p:spPr>
          <a:xfrm>
            <a:off x="4876800" y="990600"/>
            <a:ext cx="3463553"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مثال برای کاربرد روش </a:t>
            </a:r>
            <a:r>
              <a:rPr lang="en-US" sz="2000" b="1" dirty="0" smtClean="0">
                <a:solidFill>
                  <a:srgbClr val="0070C0"/>
                </a:solidFill>
                <a:latin typeface="IranNastaliq" pitchFamily="18" charset="0"/>
                <a:ea typeface="Times New Roman" pitchFamily="18" charset="0"/>
                <a:cs typeface="B Titr" pitchFamily="2" charset="-78"/>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0937" y="2239370"/>
            <a:ext cx="3886200" cy="218536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438400" cy="30570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866139"/>
            <a:ext cx="2869837" cy="19425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2247" y="4847012"/>
            <a:ext cx="3092069" cy="1980784"/>
          </a:xfrm>
          <a:prstGeom prst="rect">
            <a:avLst/>
          </a:prstGeom>
        </p:spPr>
      </p:pic>
    </p:spTree>
    <p:extLst>
      <p:ext uri="{BB962C8B-B14F-4D97-AF65-F5344CB8AC3E}">
        <p14:creationId xmlns:p14="http://schemas.microsoft.com/office/powerpoint/2010/main" val="143270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8</a:t>
            </a:r>
            <a:endParaRPr lang="en-US" sz="2400" b="1" dirty="0">
              <a:solidFill>
                <a:srgbClr val="000000"/>
              </a:solidFill>
              <a:cs typeface="B Nazanin" pitchFamily="2" charset="-78"/>
            </a:endParaRPr>
          </a:p>
        </p:txBody>
      </p:sp>
      <p:sp>
        <p:nvSpPr>
          <p:cNvPr id="8" name="Rectangle 7"/>
          <p:cNvSpPr/>
          <p:nvPr/>
        </p:nvSpPr>
        <p:spPr>
          <a:xfrm>
            <a:off x="6096000" y="260062"/>
            <a:ext cx="2110345" cy="400110"/>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روش </a:t>
            </a:r>
            <a:r>
              <a:rPr lang="en-US" sz="2000" b="1" dirty="0" smtClean="0">
                <a:solidFill>
                  <a:srgbClr val="0070C0"/>
                </a:solidFill>
                <a:latin typeface="Times New Roman" pitchFamily="18" charset="0"/>
                <a:ea typeface="Times New Roman" pitchFamily="18" charset="0"/>
                <a:cs typeface="Times New Roman" pitchFamily="18" charset="0"/>
              </a:rPr>
              <a:t>0/1</a:t>
            </a:r>
            <a:r>
              <a:rPr lang="fa-IR" sz="2000" b="1" dirty="0" smtClean="0">
                <a:solidFill>
                  <a:srgbClr val="0070C0"/>
                </a:solidFill>
                <a:latin typeface="IranNastaliq" pitchFamily="18" charset="0"/>
                <a:ea typeface="Times New Roman" pitchFamily="18" charset="0"/>
                <a:cs typeface="B Titr" pitchFamily="2" charset="-78"/>
              </a:rPr>
              <a:t> دهانه</a:t>
            </a:r>
            <a:endParaRPr lang="fa-IR" sz="2000" b="1" dirty="0">
              <a:solidFill>
                <a:srgbClr val="0070C0"/>
              </a:solidFill>
              <a:latin typeface="IranNastaliq" pitchFamily="18" charset="0"/>
              <a:ea typeface="Times New Roman" pitchFamily="18"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631" y="158234"/>
            <a:ext cx="3397762" cy="1910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8400"/>
            <a:ext cx="2438399" cy="16505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838" y="2225576"/>
            <a:ext cx="2483362" cy="159084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4151977"/>
            <a:ext cx="5181600" cy="2706023"/>
          </a:xfrm>
          <a:prstGeom prst="rect">
            <a:avLst/>
          </a:prstGeom>
        </p:spPr>
      </p:pic>
    </p:spTree>
    <p:extLst>
      <p:ext uri="{BB962C8B-B14F-4D97-AF65-F5344CB8AC3E}">
        <p14:creationId xmlns:p14="http://schemas.microsoft.com/office/powerpoint/2010/main" val="170194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5774" y="158234"/>
            <a:ext cx="2056225" cy="6037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Ribbon 5"/>
          <p:cNvSpPr/>
          <p:nvPr/>
        </p:nvSpPr>
        <p:spPr>
          <a:xfrm>
            <a:off x="8458200" y="5652739"/>
            <a:ext cx="685800" cy="369332"/>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dirty="0" smtClean="0">
                <a:solidFill>
                  <a:srgbClr val="000000"/>
                </a:solidFill>
                <a:cs typeface="B Nazanin" pitchFamily="2" charset="-78"/>
              </a:rPr>
              <a:t>9</a:t>
            </a:r>
            <a:endParaRPr lang="en-US" sz="2400" b="1" dirty="0">
              <a:solidFill>
                <a:srgbClr val="000000"/>
              </a:solidFill>
              <a:cs typeface="B Nazanin" pitchFamily="2" charset="-78"/>
            </a:endParaRPr>
          </a:p>
        </p:txBody>
      </p:sp>
      <p:sp>
        <p:nvSpPr>
          <p:cNvPr id="8" name="Rectangle 7"/>
          <p:cNvSpPr/>
          <p:nvPr/>
        </p:nvSpPr>
        <p:spPr>
          <a:xfrm>
            <a:off x="6781800" y="288112"/>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9" name="Rectangle 8"/>
          <p:cNvSpPr/>
          <p:nvPr/>
        </p:nvSpPr>
        <p:spPr>
          <a:xfrm>
            <a:off x="5954819" y="838200"/>
            <a:ext cx="2392705" cy="338554"/>
          </a:xfrm>
          <a:prstGeom prst="rect">
            <a:avLst/>
          </a:prstGeom>
          <a:effectLst/>
        </p:spPr>
        <p:txBody>
          <a:bodyPr wrap="square">
            <a:spAutoFit/>
          </a:bodyPr>
          <a:lstStyle/>
          <a:p>
            <a:pPr algn="just" rtl="1"/>
            <a:r>
              <a:rPr lang="fa-IR" sz="1600" b="1" dirty="0" smtClean="0">
                <a:solidFill>
                  <a:srgbClr val="00B050"/>
                </a:solidFill>
                <a:latin typeface="IranNastaliq" pitchFamily="18" charset="0"/>
                <a:ea typeface="Times New Roman" pitchFamily="18" charset="0"/>
                <a:cs typeface="B Titr" pitchFamily="2" charset="-78"/>
              </a:rPr>
              <a:t>تحلیل قاب های تحت بار جانبی</a:t>
            </a:r>
            <a:endParaRPr lang="fa-IR" sz="1600" b="1" dirty="0">
              <a:solidFill>
                <a:srgbClr val="00B050"/>
              </a:solidFill>
              <a:latin typeface="IranNastaliq" pitchFamily="18" charset="0"/>
              <a:ea typeface="Times New Roman" pitchFamily="18" charset="0"/>
              <a:cs typeface="+mj-cs"/>
            </a:endParaRPr>
          </a:p>
        </p:txBody>
      </p:sp>
      <p:sp>
        <p:nvSpPr>
          <p:cNvPr id="12" name="Rectangle 11"/>
          <p:cNvSpPr/>
          <p:nvPr/>
        </p:nvSpPr>
        <p:spPr>
          <a:xfrm>
            <a:off x="4757700" y="1194185"/>
            <a:ext cx="1197119" cy="400110"/>
          </a:xfrm>
          <a:prstGeom prst="rect">
            <a:avLst/>
          </a:prstGeom>
          <a:effectLst/>
        </p:spPr>
        <p:txBody>
          <a:bodyPr wrap="square">
            <a:spAutoFit/>
          </a:bodyPr>
          <a:lstStyle/>
          <a:p>
            <a:pPr algn="just" rtl="1"/>
            <a:r>
              <a:rPr lang="fa-IR" sz="2000" b="1" dirty="0">
                <a:solidFill>
                  <a:srgbClr val="0070C0"/>
                </a:solidFill>
                <a:latin typeface="IranNastaliq" pitchFamily="18" charset="0"/>
                <a:ea typeface="Times New Roman" pitchFamily="18" charset="0"/>
                <a:cs typeface="B Titr" pitchFamily="2" charset="-78"/>
              </a:rPr>
              <a:t>روش پرتال</a:t>
            </a:r>
          </a:p>
        </p:txBody>
      </p:sp>
      <p:sp>
        <p:nvSpPr>
          <p:cNvPr id="13" name="Rectangle 12"/>
          <p:cNvSpPr/>
          <p:nvPr/>
        </p:nvSpPr>
        <p:spPr>
          <a:xfrm>
            <a:off x="685800" y="2286000"/>
            <a:ext cx="7521719" cy="2185214"/>
          </a:xfrm>
          <a:prstGeom prst="rect">
            <a:avLst/>
          </a:prstGeom>
          <a:effectLst/>
        </p:spPr>
        <p:txBody>
          <a:bodyPr wrap="square">
            <a:spAutoFit/>
          </a:bodyPr>
          <a:lstStyle/>
          <a:p>
            <a:pPr algn="just" rtl="1"/>
            <a:r>
              <a:rPr lang="fa-IR" sz="2000" b="1" dirty="0" smtClean="0">
                <a:solidFill>
                  <a:srgbClr val="0070C0"/>
                </a:solidFill>
                <a:latin typeface="IranNastaliq" pitchFamily="18" charset="0"/>
                <a:ea typeface="Times New Roman" pitchFamily="18" charset="0"/>
                <a:cs typeface="B Titr" pitchFamily="2" charset="-78"/>
              </a:rPr>
              <a:t>فرضیات روش پرتال</a:t>
            </a:r>
          </a:p>
          <a:p>
            <a:pPr algn="just" rtl="1"/>
            <a:endParaRPr lang="fa-IR" sz="2000" b="1" dirty="0">
              <a:solidFill>
                <a:srgbClr val="0070C0"/>
              </a:solidFill>
              <a:latin typeface="IranNastaliq" pitchFamily="18" charset="0"/>
              <a:ea typeface="Times New Roman" pitchFamily="18" charset="0"/>
              <a:cs typeface="B Titr" pitchFamily="2" charset="-78"/>
            </a:endParaRPr>
          </a:p>
          <a:p>
            <a:pPr algn="just" rtl="1"/>
            <a:r>
              <a:rPr lang="fa-IR" sz="1600" b="1" dirty="0">
                <a:solidFill>
                  <a:srgbClr val="00B050"/>
                </a:solidFill>
                <a:latin typeface="IranNastaliq" pitchFamily="18" charset="0"/>
                <a:ea typeface="Times New Roman" pitchFamily="18" charset="0"/>
                <a:cs typeface="B Titr" pitchFamily="2" charset="-78"/>
              </a:rPr>
              <a:t>1: نقطه عطف تیرها در وسط دهانه قرار </a:t>
            </a:r>
            <a:r>
              <a:rPr lang="fa-IR" sz="1600" b="1" dirty="0" smtClean="0">
                <a:solidFill>
                  <a:srgbClr val="00B050"/>
                </a:solidFill>
                <a:latin typeface="IranNastaliq" pitchFamily="18" charset="0"/>
                <a:ea typeface="Times New Roman" pitchFamily="18" charset="0"/>
                <a:cs typeface="B Titr" pitchFamily="2" charset="-78"/>
              </a:rPr>
              <a:t>دارد</a:t>
            </a:r>
          </a:p>
          <a:p>
            <a:pPr algn="just" rtl="1"/>
            <a:endParaRPr lang="fa-IR" sz="1600" b="1" dirty="0" smtClean="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2: نقطه عطف ستون در وسط ارتفاع ستون قرار دارد</a:t>
            </a:r>
          </a:p>
          <a:p>
            <a:pPr algn="just" rtl="1"/>
            <a:endParaRPr lang="fa-IR" sz="1600" b="1" dirty="0">
              <a:solidFill>
                <a:srgbClr val="00B050"/>
              </a:solidFill>
              <a:latin typeface="IranNastaliq" pitchFamily="18" charset="0"/>
              <a:ea typeface="Times New Roman" pitchFamily="18" charset="0"/>
              <a:cs typeface="B Titr" pitchFamily="2" charset="-78"/>
            </a:endParaRPr>
          </a:p>
          <a:p>
            <a:pPr algn="just" rtl="1"/>
            <a:r>
              <a:rPr lang="fa-IR" sz="1600" b="1" dirty="0" smtClean="0">
                <a:solidFill>
                  <a:srgbClr val="00B050"/>
                </a:solidFill>
                <a:latin typeface="IranNastaliq" pitchFamily="18" charset="0"/>
                <a:ea typeface="Times New Roman" pitchFamily="18" charset="0"/>
                <a:cs typeface="B Titr" pitchFamily="2" charset="-78"/>
              </a:rPr>
              <a:t>3: نیروی برش طبقه به نسبت مشخصی بین ستونهای آن طبقه تقسیم می شود که در این روش نیروی برش به نسبت سهم دهانه هر ستون تقسیم می شود.</a:t>
            </a:r>
            <a:endParaRPr lang="fa-IR" sz="1600" b="1" dirty="0">
              <a:solidFill>
                <a:srgbClr val="00B050"/>
              </a:solidFill>
              <a:latin typeface="IranNastaliq" pitchFamily="18" charset="0"/>
              <a:ea typeface="Times New Roman" pitchFamily="18" charset="0"/>
              <a:cs typeface="B Titr" pitchFamily="2" charset="-78"/>
            </a:endParaRPr>
          </a:p>
        </p:txBody>
      </p:sp>
    </p:spTree>
    <p:extLst>
      <p:ext uri="{BB962C8B-B14F-4D97-AF65-F5344CB8AC3E}">
        <p14:creationId xmlns:p14="http://schemas.microsoft.com/office/powerpoint/2010/main" val="615434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3322</TotalTime>
  <Words>1118</Words>
  <Application>Microsoft Office PowerPoint</Application>
  <PresentationFormat>On-screen Show (4:3)</PresentationFormat>
  <Paragraphs>130</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Adjacency</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majid</cp:lastModifiedBy>
  <cp:revision>151</cp:revision>
  <dcterms:created xsi:type="dcterms:W3CDTF">2013-06-27T20:32:41Z</dcterms:created>
  <dcterms:modified xsi:type="dcterms:W3CDTF">2013-08-02T12:18:31Z</dcterms:modified>
</cp:coreProperties>
</file>