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6" r:id="rId8"/>
    <p:sldId id="264" r:id="rId9"/>
    <p:sldId id="265" r:id="rId10"/>
    <p:sldId id="306" r:id="rId11"/>
    <p:sldId id="307" r:id="rId12"/>
    <p:sldId id="267" r:id="rId13"/>
    <p:sldId id="269" r:id="rId14"/>
    <p:sldId id="270" r:id="rId15"/>
    <p:sldId id="271" r:id="rId16"/>
    <p:sldId id="273" r:id="rId17"/>
    <p:sldId id="272" r:id="rId18"/>
    <p:sldId id="274" r:id="rId19"/>
    <p:sldId id="278" r:id="rId20"/>
    <p:sldId id="277" r:id="rId21"/>
    <p:sldId id="279" r:id="rId22"/>
    <p:sldId id="314" r:id="rId23"/>
    <p:sldId id="275" r:id="rId24"/>
    <p:sldId id="282" r:id="rId25"/>
    <p:sldId id="310" r:id="rId26"/>
    <p:sldId id="283" r:id="rId27"/>
    <p:sldId id="308" r:id="rId28"/>
    <p:sldId id="311" r:id="rId29"/>
    <p:sldId id="280" r:id="rId30"/>
    <p:sldId id="281" r:id="rId31"/>
    <p:sldId id="309" r:id="rId32"/>
    <p:sldId id="315" r:id="rId33"/>
    <p:sldId id="316" r:id="rId34"/>
    <p:sldId id="284" r:id="rId35"/>
    <p:sldId id="317" r:id="rId36"/>
    <p:sldId id="318" r:id="rId37"/>
    <p:sldId id="287" r:id="rId38"/>
    <p:sldId id="268" r:id="rId39"/>
    <p:sldId id="288" r:id="rId40"/>
    <p:sldId id="289" r:id="rId41"/>
    <p:sldId id="319" r:id="rId42"/>
    <p:sldId id="298" r:id="rId43"/>
    <p:sldId id="300" r:id="rId44"/>
    <p:sldId id="301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305" r:id="rId53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765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636D2B2-61B6-4E54-B0CA-3AEA82A14414}" type="datetimeFigureOut">
              <a:rPr lang="fa-IR" smtClean="0"/>
              <a:pPr/>
              <a:t>1435/01/12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C807EB5-1DEB-4845-8EC6-2C36659D3B7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36D2B2-61B6-4E54-B0CA-3AEA82A14414}" type="datetimeFigureOut">
              <a:rPr lang="fa-IR" smtClean="0"/>
              <a:pPr/>
              <a:t>1435/01/12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807EB5-1DEB-4845-8EC6-2C36659D3B7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36D2B2-61B6-4E54-B0CA-3AEA82A14414}" type="datetimeFigureOut">
              <a:rPr lang="fa-IR" smtClean="0"/>
              <a:pPr/>
              <a:t>1435/01/12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807EB5-1DEB-4845-8EC6-2C36659D3B7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36D2B2-61B6-4E54-B0CA-3AEA82A14414}" type="datetimeFigureOut">
              <a:rPr lang="fa-IR" smtClean="0"/>
              <a:pPr/>
              <a:t>1435/01/12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807EB5-1DEB-4845-8EC6-2C36659D3B7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36D2B2-61B6-4E54-B0CA-3AEA82A14414}" type="datetimeFigureOut">
              <a:rPr lang="fa-IR" smtClean="0"/>
              <a:pPr/>
              <a:t>1435/01/12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807EB5-1DEB-4845-8EC6-2C36659D3B7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36D2B2-61B6-4E54-B0CA-3AEA82A14414}" type="datetimeFigureOut">
              <a:rPr lang="fa-IR" smtClean="0"/>
              <a:pPr/>
              <a:t>1435/01/12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807EB5-1DEB-4845-8EC6-2C36659D3B7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36D2B2-61B6-4E54-B0CA-3AEA82A14414}" type="datetimeFigureOut">
              <a:rPr lang="fa-IR" smtClean="0"/>
              <a:pPr/>
              <a:t>1435/01/12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807EB5-1DEB-4845-8EC6-2C36659D3B7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36D2B2-61B6-4E54-B0CA-3AEA82A14414}" type="datetimeFigureOut">
              <a:rPr lang="fa-IR" smtClean="0"/>
              <a:pPr/>
              <a:t>1435/01/12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807EB5-1DEB-4845-8EC6-2C36659D3B7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36D2B2-61B6-4E54-B0CA-3AEA82A14414}" type="datetimeFigureOut">
              <a:rPr lang="fa-IR" smtClean="0"/>
              <a:pPr/>
              <a:t>1435/01/12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807EB5-1DEB-4845-8EC6-2C36659D3B7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636D2B2-61B6-4E54-B0CA-3AEA82A14414}" type="datetimeFigureOut">
              <a:rPr lang="fa-IR" smtClean="0"/>
              <a:pPr/>
              <a:t>1435/01/12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807EB5-1DEB-4845-8EC6-2C36659D3B7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636D2B2-61B6-4E54-B0CA-3AEA82A14414}" type="datetimeFigureOut">
              <a:rPr lang="fa-IR" smtClean="0"/>
              <a:pPr/>
              <a:t>1435/01/12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C807EB5-1DEB-4845-8EC6-2C36659D3B7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636D2B2-61B6-4E54-B0CA-3AEA82A14414}" type="datetimeFigureOut">
              <a:rPr lang="fa-IR" smtClean="0"/>
              <a:pPr/>
              <a:t>1435/01/12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C807EB5-1DEB-4845-8EC6-2C36659D3B7B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34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slide" Target="slide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45.xml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pic>
        <p:nvPicPr>
          <p:cNvPr id="4" name="Picture 3" descr="183527-240x180-cropp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3050"/>
            <a:ext cx="9144000" cy="52149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6430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57158" y="857232"/>
            <a:ext cx="8143932" cy="1357322"/>
          </a:xfrm>
          <a:prstGeom prst="rect">
            <a:avLst/>
          </a:prstGeom>
        </p:spPr>
        <p:txBody>
          <a:bodyPr vert="horz" lIns="45720" rIns="45720">
            <a:normAutofit fontScale="92500"/>
          </a:bodyPr>
          <a:lstStyle/>
          <a:p>
            <a:pPr marL="0" marR="64008" lvl="0" indent="0" algn="ct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fa-IR" sz="8000" b="1" i="0" u="none" strike="noStrike" kern="1200" spc="300" normalizeH="0" baseline="0" noProof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بسم الله الرحمن الرحیم</a:t>
            </a:r>
            <a:endParaRPr kumimoji="0" lang="fa-IR" sz="8000" b="1" i="0" u="none" strike="noStrike" kern="1200" spc="300" normalizeH="0" baseline="0" noProof="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4414" y="500042"/>
            <a:ext cx="6858048" cy="857256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t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روشهای تغذيه مصنوعی</a:t>
            </a:r>
            <a:endParaRPr lang="fa-IR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Custom 4">
            <a:hlinkClick r:id="rId2" action="ppaction://hlinksldjump" highlightClick="1"/>
          </p:cNvPr>
          <p:cNvSpPr/>
          <p:nvPr/>
        </p:nvSpPr>
        <p:spPr>
          <a:xfrm>
            <a:off x="2714612" y="2143116"/>
            <a:ext cx="3643338" cy="785818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latin typeface="Times New Roman" pitchFamily="18" charset="0"/>
                <a:cs typeface="Times New Roman" pitchFamily="18" charset="0"/>
              </a:rPr>
              <a:t>تغذیه مستقیم</a:t>
            </a:r>
            <a:endParaRPr lang="fa-I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2714612" y="3429000"/>
            <a:ext cx="3643338" cy="785818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atin typeface="Times New Roman" pitchFamily="18" charset="0"/>
                <a:cs typeface="Times New Roman" pitchFamily="18" charset="0"/>
              </a:rPr>
              <a:t>تغذیه </a:t>
            </a:r>
            <a:r>
              <a:rPr lang="fa-IR" sz="3600" dirty="0" smtClean="0">
                <a:latin typeface="Times New Roman" pitchFamily="18" charset="0"/>
                <a:cs typeface="Times New Roman" pitchFamily="18" charset="0"/>
              </a:rPr>
              <a:t>غیر</a:t>
            </a:r>
            <a:r>
              <a:rPr lang="fa-IR" sz="3200" dirty="0" smtClean="0">
                <a:latin typeface="Times New Roman" pitchFamily="18" charset="0"/>
                <a:cs typeface="Times New Roman" pitchFamily="18" charset="0"/>
              </a:rPr>
              <a:t> مستقیم</a:t>
            </a:r>
            <a:endParaRPr lang="fa-I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8662" y="428604"/>
            <a:ext cx="7215238" cy="796908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t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fa-IR" sz="4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تغذیه مستقیم</a:t>
            </a:r>
            <a:endParaRPr lang="fa-IR" sz="40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3000364" y="1928802"/>
            <a:ext cx="3357586" cy="857256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تغذیه مستقیم سطحی</a:t>
            </a:r>
            <a:endParaRPr lang="fa-I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3000364" y="3214686"/>
            <a:ext cx="3357586" cy="857256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تغذیه مستقیم زیر سطحی</a:t>
            </a:r>
            <a:endParaRPr lang="fa-I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Custom 4">
            <a:hlinkClick r:id="rId4" action="ppaction://hlinksldjump" highlightClick="1"/>
          </p:cNvPr>
          <p:cNvSpPr/>
          <p:nvPr/>
        </p:nvSpPr>
        <p:spPr>
          <a:xfrm>
            <a:off x="3000364" y="4429132"/>
            <a:ext cx="3357586" cy="857256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روش های تلفیقی</a:t>
            </a:r>
            <a:endParaRPr lang="fa-I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6929486" cy="796908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t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روشهای تغذيه مستقیم سطحی</a:t>
            </a:r>
            <a:endParaRPr lang="fa-IR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1285852" y="2000240"/>
            <a:ext cx="2857520" cy="857256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atin typeface="Times New Roman" pitchFamily="18" charset="0"/>
                <a:cs typeface="Times New Roman" pitchFamily="18" charset="0"/>
              </a:rPr>
              <a:t>تقویت مسیر جریان</a:t>
            </a:r>
            <a:endParaRPr lang="fa-I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Custom 4">
            <a:hlinkClick r:id="rId3" action="ppaction://hlinksldjump" highlightClick="1"/>
          </p:cNvPr>
          <p:cNvSpPr/>
          <p:nvPr/>
        </p:nvSpPr>
        <p:spPr>
          <a:xfrm>
            <a:off x="5214942" y="3429000"/>
            <a:ext cx="2857520" cy="857256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حوضچه های نفوذ آب</a:t>
            </a:r>
            <a:endParaRPr lang="fa-I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ction Button: Custom 5">
            <a:hlinkClick r:id="rId4" action="ppaction://hlinksldjump" highlightClick="1"/>
          </p:cNvPr>
          <p:cNvSpPr/>
          <p:nvPr/>
        </p:nvSpPr>
        <p:spPr>
          <a:xfrm>
            <a:off x="5214942" y="2000240"/>
            <a:ext cx="2857520" cy="857256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atin typeface="Times New Roman" pitchFamily="18" charset="0"/>
                <a:cs typeface="Times New Roman" pitchFamily="18" charset="0"/>
              </a:rPr>
              <a:t>پخش سیلاب</a:t>
            </a:r>
            <a:endParaRPr lang="fa-I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ction Button: Custom 6">
            <a:hlinkClick r:id="rId5" action="ppaction://hlinksldjump" highlightClick="1"/>
          </p:cNvPr>
          <p:cNvSpPr/>
          <p:nvPr/>
        </p:nvSpPr>
        <p:spPr>
          <a:xfrm>
            <a:off x="3214678" y="4786322"/>
            <a:ext cx="2857520" cy="857256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احداث سدهای تغذیه ای</a:t>
            </a:r>
            <a:endParaRPr lang="fa-I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Custom 7">
            <a:hlinkClick r:id="rId6" action="ppaction://hlinksldjump" highlightClick="1"/>
          </p:cNvPr>
          <p:cNvSpPr/>
          <p:nvPr/>
        </p:nvSpPr>
        <p:spPr>
          <a:xfrm>
            <a:off x="1285852" y="3429000"/>
            <a:ext cx="2857520" cy="857256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atin typeface="Times New Roman" pitchFamily="18" charset="0"/>
                <a:cs typeface="Times New Roman" pitchFamily="18" charset="0"/>
              </a:rPr>
              <a:t>آبیاری مازاد</a:t>
            </a:r>
            <a:endParaRPr lang="fa-I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3"/>
            <a:ext cx="8229600" cy="392909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  پخش سيلاب مي تواند در مناطقی که زمين با وضعيت مناسب وجود داشته باشد، اجرا شود .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مقدار تغذيه در اين روش تابعی از سطح سيل پخش شده و مدت زمان تماس آب وميزان نفوذپذيری خاک مي باشد.</a:t>
            </a:r>
            <a:endParaRPr lang="fa-I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6429420" cy="796908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t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پخش سيلاب</a:t>
            </a:r>
            <a:br>
              <a:rPr lang="fa-IR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fa-IR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828680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14620"/>
            <a:ext cx="828680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786190"/>
            <a:ext cx="8286808" cy="100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643446"/>
            <a:ext cx="828680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5214950"/>
            <a:ext cx="828680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Action Button: Custom 7">
            <a:hlinkClick r:id="rId7" action="ppaction://hlinksldjump" highlightClick="1"/>
          </p:cNvPr>
          <p:cNvSpPr/>
          <p:nvPr/>
        </p:nvSpPr>
        <p:spPr>
          <a:xfrm>
            <a:off x="214282" y="6072206"/>
            <a:ext cx="928694" cy="571504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85860"/>
            <a:ext cx="8443914" cy="478634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در اين روش بصورت توامان از حجم انتظار به همراه سطح وسيع استفاده شده و با کمک فاکتور زمان به همراه نفوذپذيری خاک ومکانيزم حرکت آب در محيط غير اشباع نفوذ آب به عمق زمین صورت می گیرد . </a:t>
            </a:r>
            <a:endParaRPr lang="fa-I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آبگير در اين سيستم ها براساس آورد رودخانه و دبی بهينه صورت می پذيرد، نه سيلاب با دوره بازگشت 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a-I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بهينه سازی سطح و حجم حوضچه ها و نهايتاً تعداد آنها براساس روشهای مديريت بهينه منابع آب و استفاده از رابطه توازن جرمی صورت میگیرد . </a:t>
            </a:r>
          </a:p>
          <a:p>
            <a:pPr>
              <a:lnSpc>
                <a:spcPct val="170000"/>
              </a:lnSpc>
              <a:buFont typeface="Wingdings" pitchFamily="2" charset="2"/>
              <a:buChar char="q"/>
            </a:pPr>
            <a:endParaRPr lang="fa-I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q"/>
            </a:pPr>
            <a:endParaRPr lang="fa-I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q"/>
            </a:pPr>
            <a:endParaRPr lang="fa-I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ر</a:t>
            </a:r>
            <a:endParaRPr lang="fa-I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6572296" cy="725470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t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حوضچه ها و مخازن نفوذ آب</a:t>
            </a:r>
            <a:br>
              <a:rPr lang="fa-IR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fa-IR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786058"/>
            <a:ext cx="8686800" cy="130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98" y="4071942"/>
            <a:ext cx="935834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8634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 طراحی خاکريزها براساس روشهای موجود در طراحی خاکريزها انجام می شود.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توصيه 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می شود سرريزها از جنس سنگ و ملات يا توريسنگی اجرا شود. </a:t>
            </a:r>
            <a:endParaRPr lang="fa-I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سرريزها 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می بايست ظرفيت عبور سيل 100 ساله را داشته باشند.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پتانسيل خطر ناشی از شکست خاکريزهای متوالی می بايست بررسی شود.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رسوبگيری قبل از ورود آب به حوضچه های نفوذ و زلال سازی آب حائز اهميت است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a-I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6715172" cy="796908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t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حوضچه ها و مخازن نفوذ آب</a:t>
            </a:r>
            <a:br>
              <a:rPr lang="fa-IR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fa-IR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442915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در اين روش ميتوان در مسير مستقيم رودخانه و یا در خارج از مسير آن نسبت به احداث حوضچه های تغذيه اقدام نمود.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در رودخانه های وحشی امکان اجرا در مسير جريان وجود ندارد و احداث سرريز پر هزينه خواهد شد.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در 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حالتی ديگر پس از آبگيری از رودخانه اصلی به کمک يک کانال جريان به محل ديگر منتقل و داخل حوضچه ها ذخيره و نفوذ می کند 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حوضچه ها می تواند بصورت متوالی يا با هر جانمايی ديگر باشد.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بند 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انحرافی با سيل 100 ساله طراحی می شود.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شکست حوضچه های متوالی نيز در اين سيستم حائز اهميت است.</a:t>
            </a:r>
            <a:endParaRPr lang="fa-I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6643734" cy="714380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t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حوضچه ها و مخازن نفوذ آب</a:t>
            </a:r>
            <a:br>
              <a:rPr lang="fa-IR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fa-IR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2"/>
            <a:ext cx="8501122" cy="128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71678"/>
            <a:ext cx="8643997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7" y="214287"/>
            <a:ext cx="8429683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85720" y="3429000"/>
            <a:ext cx="857256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4929198"/>
            <a:ext cx="771530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5929330"/>
            <a:ext cx="800105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430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86058"/>
            <a:ext cx="91440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14338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28638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410325"/>
            <a:ext cx="91440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85720" y="1357298"/>
            <a:ext cx="8501122" cy="923330"/>
          </a:xfrm>
          <a:prstGeom prst="rect">
            <a:avLst/>
          </a:prstGeom>
          <a:noFill/>
        </p:spPr>
        <p:txBody>
          <a:bodyPr wrap="square" rtlCol="1">
            <a:prstTxWarp prst="textPlain">
              <a:avLst/>
            </a:prstTxWarp>
            <a:spAutoFit/>
          </a:bodyPr>
          <a:lstStyle/>
          <a:p>
            <a:pPr algn="ctr"/>
            <a:r>
              <a:rPr lang="fa-IR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تغذیه مصنوعی آب های زیر زمینی</a:t>
            </a:r>
            <a:endParaRPr lang="fa-IR" sz="9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7620" y="4357694"/>
            <a:ext cx="4572032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استاد مربوطه : </a:t>
            </a:r>
            <a:r>
              <a:rPr lang="fa-IR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خانم دکتر ایزدی نیا</a:t>
            </a:r>
            <a:endParaRPr lang="fa-IR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fa-IR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تهیه وتنظیم  :  </a:t>
            </a:r>
            <a:r>
              <a:rPr lang="fa-IR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مجید اسلامی </a:t>
            </a:r>
            <a:r>
              <a:rPr lang="fa-IR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endParaRPr lang="fa-IR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5992"/>
            <a:ext cx="91440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8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743575"/>
            <a:ext cx="9144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Freeform 11"/>
          <p:cNvSpPr/>
          <p:nvPr/>
        </p:nvSpPr>
        <p:spPr>
          <a:xfrm>
            <a:off x="4290647" y="2117188"/>
            <a:ext cx="1791285" cy="1568547"/>
          </a:xfrm>
          <a:custGeom>
            <a:avLst/>
            <a:gdLst>
              <a:gd name="connsiteX0" fmla="*/ 168811 w 1791285"/>
              <a:gd name="connsiteY0" fmla="*/ 1132449 h 1568547"/>
              <a:gd name="connsiteX1" fmla="*/ 14067 w 1791285"/>
              <a:gd name="connsiteY1" fmla="*/ 696350 h 1568547"/>
              <a:gd name="connsiteX2" fmla="*/ 182879 w 1791285"/>
              <a:gd name="connsiteY2" fmla="*/ 302455 h 1568547"/>
              <a:gd name="connsiteX3" fmla="*/ 562707 w 1791285"/>
              <a:gd name="connsiteY3" fmla="*/ 35169 h 1568547"/>
              <a:gd name="connsiteX4" fmla="*/ 1223888 w 1791285"/>
              <a:gd name="connsiteY4" fmla="*/ 91440 h 1568547"/>
              <a:gd name="connsiteX5" fmla="*/ 1688122 w 1791285"/>
              <a:gd name="connsiteY5" fmla="*/ 246184 h 1568547"/>
              <a:gd name="connsiteX6" fmla="*/ 1786596 w 1791285"/>
              <a:gd name="connsiteY6" fmla="*/ 724486 h 1568547"/>
              <a:gd name="connsiteX7" fmla="*/ 1702190 w 1791285"/>
              <a:gd name="connsiteY7" fmla="*/ 1202787 h 1568547"/>
              <a:gd name="connsiteX8" fmla="*/ 1252024 w 1791285"/>
              <a:gd name="connsiteY8" fmla="*/ 1484141 h 1568547"/>
              <a:gd name="connsiteX9" fmla="*/ 773722 w 1791285"/>
              <a:gd name="connsiteY9" fmla="*/ 1498209 h 1568547"/>
              <a:gd name="connsiteX10" fmla="*/ 112541 w 1791285"/>
              <a:gd name="connsiteY10" fmla="*/ 1062110 h 1568547"/>
              <a:gd name="connsiteX11" fmla="*/ 98473 w 1791285"/>
              <a:gd name="connsiteY11" fmla="*/ 1062110 h 156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91285" h="1568547">
                <a:moveTo>
                  <a:pt x="168811" y="1132449"/>
                </a:moveTo>
                <a:cubicBezTo>
                  <a:pt x="90266" y="983565"/>
                  <a:pt x="11722" y="834682"/>
                  <a:pt x="14067" y="696350"/>
                </a:cubicBezTo>
                <a:cubicBezTo>
                  <a:pt x="16412" y="558018"/>
                  <a:pt x="91439" y="412652"/>
                  <a:pt x="182879" y="302455"/>
                </a:cubicBezTo>
                <a:cubicBezTo>
                  <a:pt x="274319" y="192258"/>
                  <a:pt x="389206" y="70338"/>
                  <a:pt x="562707" y="35169"/>
                </a:cubicBezTo>
                <a:cubicBezTo>
                  <a:pt x="736209" y="0"/>
                  <a:pt x="1036319" y="56271"/>
                  <a:pt x="1223888" y="91440"/>
                </a:cubicBezTo>
                <a:cubicBezTo>
                  <a:pt x="1411457" y="126609"/>
                  <a:pt x="1594337" y="140676"/>
                  <a:pt x="1688122" y="246184"/>
                </a:cubicBezTo>
                <a:cubicBezTo>
                  <a:pt x="1781907" y="351692"/>
                  <a:pt x="1784251" y="565052"/>
                  <a:pt x="1786596" y="724486"/>
                </a:cubicBezTo>
                <a:cubicBezTo>
                  <a:pt x="1788941" y="883920"/>
                  <a:pt x="1791285" y="1076178"/>
                  <a:pt x="1702190" y="1202787"/>
                </a:cubicBezTo>
                <a:cubicBezTo>
                  <a:pt x="1613095" y="1329396"/>
                  <a:pt x="1406768" y="1434904"/>
                  <a:pt x="1252024" y="1484141"/>
                </a:cubicBezTo>
                <a:cubicBezTo>
                  <a:pt x="1097280" y="1533378"/>
                  <a:pt x="963636" y="1568547"/>
                  <a:pt x="773722" y="1498209"/>
                </a:cubicBezTo>
                <a:cubicBezTo>
                  <a:pt x="583808" y="1427871"/>
                  <a:pt x="225083" y="1134793"/>
                  <a:pt x="112541" y="1062110"/>
                </a:cubicBezTo>
                <a:cubicBezTo>
                  <a:pt x="0" y="989427"/>
                  <a:pt x="98473" y="1062110"/>
                  <a:pt x="98473" y="1062110"/>
                </a:cubicBezTo>
              </a:path>
            </a:pathLst>
          </a:cu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9144000" cy="135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5736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00372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14338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28638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410325"/>
            <a:ext cx="91440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chargeAeri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290"/>
            <a:ext cx="4429156" cy="4143404"/>
          </a:xfrm>
          <a:prstGeom prst="rect">
            <a:avLst/>
          </a:prstGeom>
        </p:spPr>
      </p:pic>
      <p:pic>
        <p:nvPicPr>
          <p:cNvPr id="3" name="Picture 2" descr="avra_recharge_bas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928934"/>
            <a:ext cx="4238628" cy="3714776"/>
          </a:xfrm>
          <a:prstGeom prst="rect">
            <a:avLst/>
          </a:prstGeom>
        </p:spPr>
      </p:pic>
      <p:sp>
        <p:nvSpPr>
          <p:cNvPr id="4" name="Action Button: Custom 3">
            <a:hlinkClick r:id="rId4" action="ppaction://hlinksldjump" highlightClick="1"/>
          </p:cNvPr>
          <p:cNvSpPr/>
          <p:nvPr/>
        </p:nvSpPr>
        <p:spPr>
          <a:xfrm>
            <a:off x="214282" y="6143644"/>
            <a:ext cx="785818" cy="500066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6143668" cy="868346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t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6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تقويت مسير جريان</a:t>
            </a:r>
            <a:endParaRPr lang="fa-IR" sz="36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928662" y="1357298"/>
            <a:ext cx="7786742" cy="4214842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dirty="0" smtClean="0"/>
              <a:t> جريان در رودخانه از طريق بستر نفوذ پذيررودخانه به آب های زيرزمينی نفوذ مي کند.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dirty="0" smtClean="0"/>
              <a:t> از طريق اصلاح بستر شامل تعريض بستر، کاهش شيب با احداث سازه های کنترل جريان و تثبيت ترازمي توان بر مقدار نفوذ افزود.</a:t>
            </a:r>
            <a:endParaRPr lang="fa-I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721431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fa-IR" dirty="0" smtClean="0">
                <a:latin typeface="Times New Roman" pitchFamily="18" charset="0"/>
                <a:cs typeface="Times New Roman" pitchFamily="18" charset="0"/>
              </a:rPr>
              <a:t>تلفات آبياری اضافی شامل نفوذ و تبخير است.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fa-IR" dirty="0" smtClean="0">
                <a:latin typeface="Times New Roman" pitchFamily="18" charset="0"/>
                <a:cs typeface="Times New Roman" pitchFamily="18" charset="0"/>
              </a:rPr>
              <a:t> بسته به بافت خاک و کشت و کار، بخش عمده ای ازآبياری نفوذ و باعث تغذيه سفره آب زيرزمينی مي شود.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fa-IR" dirty="0" smtClean="0">
                <a:latin typeface="Times New Roman" pitchFamily="18" charset="0"/>
                <a:cs typeface="Times New Roman" pitchFamily="18" charset="0"/>
              </a:rPr>
              <a:t>می توان در فصول غير زراعی با آبياری از طریق سيستم ايجاد شده باعث نفوذ بيشترجريان سطحی گرديد. 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fa-IR" dirty="0" smtClean="0">
                <a:latin typeface="Times New Roman" pitchFamily="18" charset="0"/>
                <a:cs typeface="Times New Roman" pitchFamily="18" charset="0"/>
              </a:rPr>
              <a:t>هزينه های اين روش ناچيز است چون سيستم آبياری موجود است .</a:t>
            </a:r>
            <a:endParaRPr lang="fa-I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6143668" cy="796908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t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آبياری مازاد</a:t>
            </a:r>
            <a:br>
              <a:rPr lang="fa-IR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fa-IR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14612" y="214290"/>
            <a:ext cx="4114800" cy="846158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fa-IR" sz="36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انواع سیستم آبیاری</a:t>
            </a:r>
            <a:endParaRPr lang="fa-IR" sz="36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Custom 3">
            <a:hlinkClick r:id="" action="ppaction://hlinkshowjump?jump=nextslide" highlightClick="1"/>
          </p:cNvPr>
          <p:cNvSpPr/>
          <p:nvPr/>
        </p:nvSpPr>
        <p:spPr>
          <a:xfrm>
            <a:off x="5500694" y="3286124"/>
            <a:ext cx="2500330" cy="1071570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atin typeface="Times New Roman" pitchFamily="18" charset="0"/>
                <a:cs typeface="Times New Roman" pitchFamily="18" charset="0"/>
              </a:rPr>
              <a:t>جوی و پشته</a:t>
            </a:r>
            <a:endParaRPr lang="fa-I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ction Button: Custom 6">
            <a:hlinkClick r:id="" action="ppaction://hlinkshowjump?jump=nextslide" highlightClick="1"/>
          </p:cNvPr>
          <p:cNvSpPr/>
          <p:nvPr/>
        </p:nvSpPr>
        <p:spPr>
          <a:xfrm>
            <a:off x="3643306" y="4714884"/>
            <a:ext cx="2500330" cy="1071570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atin typeface="Times New Roman" pitchFamily="18" charset="0"/>
                <a:cs typeface="Times New Roman" pitchFamily="18" charset="0"/>
              </a:rPr>
              <a:t>زیر سطحی</a:t>
            </a:r>
            <a:endParaRPr lang="fa-I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Custom 7">
            <a:hlinkClick r:id="" action="ppaction://hlinkshowjump?jump=nextslide" highlightClick="1"/>
          </p:cNvPr>
          <p:cNvSpPr/>
          <p:nvPr/>
        </p:nvSpPr>
        <p:spPr>
          <a:xfrm>
            <a:off x="1428728" y="3286124"/>
            <a:ext cx="2500330" cy="1071570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atin typeface="Times New Roman" pitchFamily="18" charset="0"/>
                <a:cs typeface="Times New Roman" pitchFamily="18" charset="0"/>
              </a:rPr>
              <a:t>بارانی</a:t>
            </a:r>
            <a:endParaRPr lang="fa-I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ction Button: Custom 8">
            <a:hlinkClick r:id="" action="ppaction://hlinkshowjump?jump=nextslide" highlightClick="1"/>
          </p:cNvPr>
          <p:cNvSpPr/>
          <p:nvPr/>
        </p:nvSpPr>
        <p:spPr>
          <a:xfrm>
            <a:off x="1428728" y="1857364"/>
            <a:ext cx="2500330" cy="1071570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atin typeface="Times New Roman" pitchFamily="18" charset="0"/>
                <a:cs typeface="Times New Roman" pitchFamily="18" charset="0"/>
              </a:rPr>
              <a:t>غرقابی</a:t>
            </a:r>
            <a:endParaRPr lang="fa-I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ction Button: Custom 9">
            <a:hlinkClick r:id="" action="ppaction://hlinkshowjump?jump=nextslide" highlightClick="1"/>
          </p:cNvPr>
          <p:cNvSpPr/>
          <p:nvPr/>
        </p:nvSpPr>
        <p:spPr>
          <a:xfrm>
            <a:off x="5500694" y="1857364"/>
            <a:ext cx="2500330" cy="1071570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atin typeface="Times New Roman" pitchFamily="18" charset="0"/>
                <a:cs typeface="Times New Roman" pitchFamily="18" charset="0"/>
              </a:rPr>
              <a:t>جریان سطحی</a:t>
            </a:r>
            <a:endParaRPr lang="fa-I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0000" contrast="10000"/>
          </a:blip>
          <a:srcRect/>
          <a:stretch>
            <a:fillRect/>
          </a:stretch>
        </p:blipFill>
        <p:spPr bwMode="auto">
          <a:xfrm>
            <a:off x="1285852" y="714356"/>
            <a:ext cx="6572296" cy="45720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SDA%20NRCS-LevelBasinFloodIrrigation(1).jpg"/>
          <p:cNvPicPr>
            <a:picLocks noChangeAspect="1"/>
          </p:cNvPicPr>
          <p:nvPr/>
        </p:nvPicPr>
        <p:blipFill>
          <a:blip r:embed="rId2"/>
          <a:srcRect b="7792"/>
          <a:stretch>
            <a:fillRect/>
          </a:stretch>
        </p:blipFill>
        <p:spPr>
          <a:xfrm>
            <a:off x="1000100" y="642918"/>
            <a:ext cx="7215238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barani4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14800" y="3439319"/>
            <a:ext cx="914400" cy="609600"/>
          </a:xfrm>
        </p:spPr>
      </p:pic>
      <p:pic>
        <p:nvPicPr>
          <p:cNvPr id="10" name="Picture 9" descr="barani4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85728"/>
            <a:ext cx="8358246" cy="6286544"/>
          </a:xfrm>
          <a:prstGeom prst="rect">
            <a:avLst/>
          </a:prstGeom>
        </p:spPr>
      </p:pic>
      <p:pic>
        <p:nvPicPr>
          <p:cNvPr id="11" name="Picture 10" descr="untitled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14800"/>
            <a:ext cx="3429000" cy="27432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78634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در سيستم جوی و پشته، حداکثر سطح تماس آب با زمين توليد شده وآب از طريق اين کانالهای کوچک وارد سفره آب های زيرزمينی می شود .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سه الگو در اين زمينه موجود است:</a:t>
            </a:r>
          </a:p>
          <a:p>
            <a:pPr>
              <a:lnSpc>
                <a:spcPct val="200000"/>
              </a:lnSpc>
              <a:buNone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      1-الگوی انهار جانبی</a:t>
            </a:r>
          </a:p>
          <a:p>
            <a:pPr>
              <a:lnSpc>
                <a:spcPct val="200000"/>
              </a:lnSpc>
              <a:buNone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      2-الگوی شريانی</a:t>
            </a:r>
          </a:p>
          <a:p>
            <a:pPr>
              <a:lnSpc>
                <a:spcPct val="200000"/>
              </a:lnSpc>
              <a:buNone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      3-الگوی خطوط کنتور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5357850" cy="654032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t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سيستم جوی و پشته</a:t>
            </a:r>
            <a:br>
              <a:rPr lang="fa-IR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fa-IR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85728"/>
            <a:ext cx="8501122" cy="3786213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در بيلان آب های زيرزمينی عمل تغذيه بصورت طبيعی انجام مي شود،اما عواملی سبب می شود که این مقدار،از برداشت صورت گرفته کمتر باشد که نتیجه آن کاهش سطح ایستابی است . </a:t>
            </a:r>
          </a:p>
          <a:p>
            <a:pPr>
              <a:lnSpc>
                <a:spcPct val="16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مجموعه عملياتی که در جهت افزايش آب ورودی (جريان ورودی) به آبخوان انجام مي شود، تغذيه مصنوعی (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Artificial Recharge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) نام دارد. </a:t>
            </a:r>
          </a:p>
        </p:txBody>
      </p:sp>
      <p:pic>
        <p:nvPicPr>
          <p:cNvPr id="5" name="Content Placeholder 3" descr="groundwater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429000"/>
            <a:ext cx="8501122" cy="328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28"/>
            <a:ext cx="6072230" cy="135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643050"/>
            <a:ext cx="607223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214686"/>
            <a:ext cx="492922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14686"/>
            <a:ext cx="4000496" cy="17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857760"/>
            <a:ext cx="4000496" cy="110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000496" y="5357826"/>
            <a:ext cx="485778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a-IR" sz="2000" dirty="0" smtClean="0">
                <a:latin typeface="Times New Roman" pitchFamily="18" charset="0"/>
                <a:cs typeface="Times New Roman" pitchFamily="18" charset="0"/>
              </a:rPr>
              <a:t>سیستم انهار جانبی   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a-IR" sz="2000" dirty="0" smtClean="0">
                <a:latin typeface="Times New Roman" pitchFamily="18" charset="0"/>
                <a:cs typeface="Times New Roman" pitchFamily="18" charset="0"/>
              </a:rPr>
              <a:t> سیستم شریانی   </a:t>
            </a:r>
          </a:p>
          <a:p>
            <a:pPr algn="ctr"/>
            <a:r>
              <a:rPr lang="fa-I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a-IR" sz="2000" dirty="0" smtClean="0">
                <a:latin typeface="Times New Roman" pitchFamily="18" charset="0"/>
                <a:cs typeface="Times New Roman" pitchFamily="18" charset="0"/>
              </a:rPr>
              <a:t> سیستم خطوط کنتور</a:t>
            </a:r>
            <a:endParaRPr lang="fa-I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85918" y="357166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A</a:t>
            </a:r>
            <a:endParaRPr lang="fa-IR" b="1" dirty="0"/>
          </a:p>
        </p:txBody>
      </p:sp>
      <p:sp>
        <p:nvSpPr>
          <p:cNvPr id="11" name="Rectangle 10"/>
          <p:cNvSpPr/>
          <p:nvPr/>
        </p:nvSpPr>
        <p:spPr>
          <a:xfrm>
            <a:off x="4000496" y="3357562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B</a:t>
            </a:r>
            <a:endParaRPr lang="fa-IR" b="1" dirty="0"/>
          </a:p>
        </p:txBody>
      </p:sp>
      <p:sp>
        <p:nvSpPr>
          <p:cNvPr id="12" name="Rectangle 11"/>
          <p:cNvSpPr/>
          <p:nvPr/>
        </p:nvSpPr>
        <p:spPr>
          <a:xfrm>
            <a:off x="0" y="3357562"/>
            <a:ext cx="428628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C</a:t>
            </a: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857232"/>
            <a:ext cx="8358246" cy="5429288"/>
          </a:xfrm>
          <a:prstGeom prst="rect">
            <a:avLst/>
          </a:prstGeom>
        </p:spPr>
      </p:pic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2071670" y="214290"/>
            <a:ext cx="4786346" cy="71438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سیستم آبیاری زیر سطحی</a:t>
            </a:r>
            <a:endParaRPr lang="fa-I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(1)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bmp"/>
          <p:cNvPicPr>
            <a:picLocks noChangeAspect="1"/>
          </p:cNvPicPr>
          <p:nvPr/>
        </p:nvPicPr>
        <p:blipFill>
          <a:blip r:embed="rId2"/>
          <a:srcRect r="18828"/>
          <a:stretch>
            <a:fillRect/>
          </a:stretch>
        </p:blipFill>
        <p:spPr>
          <a:xfrm>
            <a:off x="214282" y="214290"/>
            <a:ext cx="4429156" cy="307185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5" name="Picture 4" descr="RWS_Illustr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285728"/>
            <a:ext cx="3401584" cy="628654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6" name="Action Button: Custom 5">
            <a:hlinkClick r:id="rId4" action="ppaction://hlinksldjump" highlightClick="1"/>
          </p:cNvPr>
          <p:cNvSpPr/>
          <p:nvPr/>
        </p:nvSpPr>
        <p:spPr>
          <a:xfrm>
            <a:off x="285720" y="6215082"/>
            <a:ext cx="1643074" cy="642918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7" name="Picture 6" descr="4.bmp"/>
          <p:cNvPicPr>
            <a:picLocks noChangeAspect="1"/>
          </p:cNvPicPr>
          <p:nvPr/>
        </p:nvPicPr>
        <p:blipFill>
          <a:blip r:embed="rId5"/>
          <a:srcRect r="17073"/>
          <a:stretch>
            <a:fillRect/>
          </a:stretch>
        </p:blipFill>
        <p:spPr>
          <a:xfrm>
            <a:off x="214282" y="3429000"/>
            <a:ext cx="4572032" cy="314324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357298"/>
            <a:ext cx="8572560" cy="442915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سدهای تغذيه ای را مي توان يک تک حوضچه بزرگ تلقی نمود، بطوريکه از مخزن آن برای مهار و ذخيره سيلاب و از محدوده مخزن و پی سد برای نفوذ استفاده نمود.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پی اين سدها عموماً فاقد سيستم آب بندی است و</a:t>
            </a:r>
            <a:r>
              <a:rPr lang="fa-IR" sz="2400" dirty="0" smtClean="0"/>
              <a:t> ميزان نشت از محدوده پی و مخزن محدوديتی ندارد.( در حالی که درسدهای ذخيره ای دارای محدوديت است)</a:t>
            </a:r>
            <a:endParaRPr lang="fa-I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 اين سدها در محل های خاص که آبرفت عميق وجود دارد، احداث می شوند.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اجرای طرح های آبخيزداری و کنترل رسوب دربالادست حوضه حائزاهميت است.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357166"/>
            <a:ext cx="5857916" cy="714380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t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احداث سدهای تغذيه ای</a:t>
            </a:r>
            <a:br>
              <a:rPr lang="fa-IR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fa-IR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q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57166"/>
            <a:ext cx="8143933" cy="6072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80015d2dc79ba4ea16ec22967be36695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10000" contrast="30000"/>
          </a:blip>
          <a:stretch>
            <a:fillRect/>
          </a:stretch>
        </p:blipFill>
        <p:spPr>
          <a:xfrm>
            <a:off x="785786" y="928670"/>
            <a:ext cx="7858180" cy="4714908"/>
          </a:xfrm>
        </p:spPr>
      </p:pic>
      <p:sp>
        <p:nvSpPr>
          <p:cNvPr id="3" name="Action Button: Custom 2">
            <a:hlinkClick r:id="rId3" action="ppaction://hlinksldjump" highlightClick="1"/>
          </p:cNvPr>
          <p:cNvSpPr/>
          <p:nvPr/>
        </p:nvSpPr>
        <p:spPr>
          <a:xfrm>
            <a:off x="214282" y="6143644"/>
            <a:ext cx="1000132" cy="500066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73375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در اين سيستم تغذيه ، جريان بصورت مستقيم از منطقه معينی به سفره آب زيرزمينی می رسد . 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این سیستم تغذیه معمولاً در جاهايی مورد استفاده قرارمی گيرد که بين منبع و محل تغذيه ولايه آبدار يک لايه نفوذ ناپذير يا کم نفوذپذيروجود داشته باشد.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لازم به توضيح است در صورت استفاده ازمنابع غير کيفی و پساب ها بعنوان منابع آب، اين روش ها کمتر مورد استفاده قرار می گيرد (در صورت شرب).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6143668" cy="796908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t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fa-IR" sz="4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تغذیه مستقیم زیر سطحی</a:t>
            </a:r>
            <a:r>
              <a:rPr lang="fa-IR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a-IR" sz="4400" dirty="0" smtClean="0">
                <a:latin typeface="Times New Roman" pitchFamily="18" charset="0"/>
                <a:cs typeface="Times New Roman" pitchFamily="18" charset="0"/>
              </a:rPr>
            </a:b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6858048" cy="796908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t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fa-IR" sz="4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روشهای تغذیه مستقيم زير سطحی</a:t>
            </a:r>
            <a:endParaRPr lang="fa-IR" sz="40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ction Button: Custom 9">
            <a:hlinkClick r:id="rId2" action="ppaction://hlinksldjump" highlightClick="1"/>
          </p:cNvPr>
          <p:cNvSpPr/>
          <p:nvPr/>
        </p:nvSpPr>
        <p:spPr>
          <a:xfrm>
            <a:off x="1285852" y="3286124"/>
            <a:ext cx="2714644" cy="857256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زهکش معکوس</a:t>
            </a:r>
            <a:endParaRPr lang="fa-I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ction Button: Custom 10">
            <a:hlinkClick r:id="rId3" action="ppaction://hlinksldjump" highlightClick="1"/>
          </p:cNvPr>
          <p:cNvSpPr/>
          <p:nvPr/>
        </p:nvSpPr>
        <p:spPr>
          <a:xfrm>
            <a:off x="3071802" y="4929198"/>
            <a:ext cx="2714644" cy="857256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نوار های  سنگ ریزه ای</a:t>
            </a:r>
            <a:endParaRPr lang="fa-I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ction Button: Custom 11">
            <a:hlinkClick r:id="rId4" action="ppaction://hlinksldjump" highlightClick="1"/>
          </p:cNvPr>
          <p:cNvSpPr/>
          <p:nvPr/>
        </p:nvSpPr>
        <p:spPr>
          <a:xfrm>
            <a:off x="5072066" y="1785926"/>
            <a:ext cx="2714644" cy="857256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atin typeface="Times New Roman" pitchFamily="18" charset="0"/>
                <a:cs typeface="Times New Roman" pitchFamily="18" charset="0"/>
              </a:rPr>
              <a:t>منافذ طبیعی</a:t>
            </a:r>
            <a:endParaRPr lang="fa-I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ction Button: Custom 12">
            <a:hlinkClick r:id="rId5" action="ppaction://hlinksldjump" highlightClick="1"/>
          </p:cNvPr>
          <p:cNvSpPr/>
          <p:nvPr/>
        </p:nvSpPr>
        <p:spPr>
          <a:xfrm>
            <a:off x="1285852" y="1785926"/>
            <a:ext cx="2714644" cy="857256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گودال های مصنوعی</a:t>
            </a:r>
            <a:endParaRPr lang="fa-I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ction Button: Custom 13">
            <a:hlinkClick r:id="rId6" action="ppaction://hlinksldjump" highlightClick="1"/>
          </p:cNvPr>
          <p:cNvSpPr/>
          <p:nvPr/>
        </p:nvSpPr>
        <p:spPr>
          <a:xfrm>
            <a:off x="5072066" y="3286124"/>
            <a:ext cx="2714644" cy="857256"/>
          </a:xfrm>
          <a:prstGeom prst="actionButtonBlank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atin typeface="Times New Roman" pitchFamily="18" charset="0"/>
                <a:cs typeface="Times New Roman" pitchFamily="18" charset="0"/>
              </a:rPr>
              <a:t>چاه های تغذیه</a:t>
            </a:r>
            <a:endParaRPr lang="fa-I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5786478" cy="796908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t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fa-IR" sz="4000" dirty="0" smtClean="0">
                <a:solidFill>
                  <a:schemeClr val="bg1"/>
                </a:solidFill>
                <a:effectLst/>
              </a:rPr>
              <a:t>استفاده از منافذ طبيعی</a:t>
            </a:r>
            <a:r>
              <a:rPr lang="fa-IR" dirty="0" smtClean="0"/>
              <a:t/>
            </a:r>
            <a:br>
              <a:rPr lang="fa-IR" dirty="0" smtClean="0"/>
            </a:br>
            <a:endParaRPr lang="fa-IR" dirty="0"/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571472" y="1500174"/>
            <a:ext cx="8215370" cy="4286280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 منافذ طبيعی نظير شکاف ها وغارهای آهکی بعنوان يک زهکش طبيعی عمل     می نمايند.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 هر چند استفاده از منافذ طبيعی در سيستم تغذيه مصنوعی عمقی پرهزينه نمی باشد، ليکن عوارض نامساعد و شرايط زمين شناسی استفاده آنرا محدود می سازد.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357298"/>
            <a:ext cx="8429684" cy="5072098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کاهش بارندگی های سالیانه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افزايش نياز آبی و کمبود آب و هجوم به سمت استفاده ازمنابع آبهای زيرزمينی (اضافه برداشت )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گسترش شهرها بسمت سازندهای نفوذپذير و تبدیل آن ها به سازند های نفوذ ناپذیر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پوشش انهار سنتی و کاهش تغذيه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برداشت 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و ذخيره سطحی آب های سطحی و جلوگيری از نفوذ آن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تغيير 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الگوی آبياری ( استفاده از روشهای آبياری تحت فشار و بارانی 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6786610" cy="785818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t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fa-IR" sz="3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عوامل افت سطح ایستابی</a:t>
            </a:r>
            <a:endParaRPr lang="fa-IR" sz="3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78634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چاههای تزريق نيز با هدف عبور از يک لايه کم تراوا حفاری مي شوند 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بعضاً بصورت ثقلی و حتی بصورت تحت فشار، پمپاژ به اعماق پايين صورت می پذيرد بدین ترتیب عميق بودن سفره با اين روش حل مي شود.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برای افزايش سطح نفوذ گراول پک (شن) در اطراف لوله مشبک استفاده شود.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علاوه بر هدف تغذيه سفره آب زيرزمينی، از اين سيستم برای خروج هوا و افزودن آب تازه به سفره با کيفيت نامطلوب (لب شور) نيز استفاده ميشود.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طراحی چاه ها به اهداف تغذيه، ميزان آب قابل تغذيه ، ظرفيت سفره ، گراديان هيدروليک و نفوذپذيری بستگی دارد.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6572296" cy="725470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t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fa-IR" sz="4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چاه های تغذیه</a:t>
            </a:r>
            <a:br>
              <a:rPr lang="fa-IR" sz="4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fa-IR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Deep-Recharge-We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1" y="571480"/>
            <a:ext cx="8501122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42915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مسئله بسيار مهمی که در تغذيه از طريق چاههای تزريق با آن برخورد        می نماييم، بحث کور شدگی چاه ها است.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کور شدگی چاه های تغذیه به دلایل زير صورت می پذيرد:</a:t>
            </a:r>
          </a:p>
          <a:p>
            <a:pPr>
              <a:lnSpc>
                <a:spcPct val="200000"/>
              </a:lnSpc>
              <a:buNone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      1-  ته نشست مواد جامد معلق در آب تغذيه</a:t>
            </a:r>
          </a:p>
          <a:p>
            <a:pPr>
              <a:lnSpc>
                <a:spcPct val="200000"/>
              </a:lnSpc>
              <a:buNone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     2- توليد مواد لزج ومواد شيميايی کور کننده در اثرفعاليت باکتريها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85852" y="274638"/>
            <a:ext cx="6572296" cy="725470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t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fa-IR" sz="4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کور شدگی چاه های تغذیه</a:t>
            </a:r>
            <a:br>
              <a:rPr lang="fa-IR" sz="4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fa-IR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4348" y="1428736"/>
            <a:ext cx="7686700" cy="144760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بدین منظور می بایست جهت جریان را عکس نمود یعنی از این چاه ها آب برداشت کرد .</a:t>
            </a:r>
            <a:endParaRPr lang="fa-I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1538" y="285728"/>
            <a:ext cx="6929486" cy="714380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t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رفع کور شدگی از چاه های تغذیه</a:t>
            </a:r>
            <a:br>
              <a:rPr lang="fa-IR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fa-IR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taghziye.gif"/>
          <p:cNvPicPr>
            <a:picLocks noChangeAspect="1"/>
          </p:cNvPicPr>
          <p:nvPr/>
        </p:nvPicPr>
        <p:blipFill>
          <a:blip r:embed="rId2"/>
          <a:srcRect l="2113" t="13101" r="2113" b="8296"/>
          <a:stretch>
            <a:fillRect/>
          </a:stretch>
        </p:blipFill>
        <p:spPr>
          <a:xfrm>
            <a:off x="714348" y="2428868"/>
            <a:ext cx="7715304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8662" y="428604"/>
            <a:ext cx="7358114" cy="714380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t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fa-IR" sz="3600" dirty="0" smtClean="0">
                <a:solidFill>
                  <a:schemeClr val="bg1"/>
                </a:solidFill>
                <a:effectLst/>
              </a:rPr>
              <a:t>پيشگيری از کور شدگی چاه ها تغذیه</a:t>
            </a:r>
            <a:endParaRPr lang="fa-IR" sz="3600" dirty="0"/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642910" y="1571612"/>
            <a:ext cx="8143932" cy="4286280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 انتقال آب به وسیله لوله برای جلوگیری از اختلاط هوا با آب 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 پيش پالايی آب های تزريقی با ايجاد حوضچه های رسوبگير 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 تجزيه شيميايی آب و مطمئن شدن از وجود عناصر و پيش بينی فرايند      کورشدگی و کلرزنی در صورت نياز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57290" y="274638"/>
            <a:ext cx="6429420" cy="725470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t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fa-IR" sz="4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گودال های مصنوعی</a:t>
            </a:r>
            <a:br>
              <a:rPr lang="fa-IR" sz="4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fa-IR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285720" y="1214422"/>
            <a:ext cx="8572560" cy="5429288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21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 گودال 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های مصنوعی نيز همانند گودال های ديگر برای نفوذ بهتر وعبور ازلايه   کم تراوا استفاده می شود. </a:t>
            </a:r>
          </a:p>
          <a:p>
            <a:pPr>
              <a:lnSpc>
                <a:spcPct val="21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 هزينه 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احداث اين گودال ها معمولاً بالاست و در جهت کاهش هزينه ها مي توان از گودال های ايجاد شده با مقاصد ديگر استفاده نمود. </a:t>
            </a:r>
          </a:p>
          <a:p>
            <a:pPr>
              <a:lnSpc>
                <a:spcPct val="21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 اين 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گودال ها مي تواند نتيجه برداشت مصالح (رس برای مصارف عمرانی) يا شن و ماسه جهت سنگ شکن ها و ... باشد .</a:t>
            </a:r>
          </a:p>
          <a:p>
            <a:pPr>
              <a:lnSpc>
                <a:spcPct val="210000"/>
              </a:lnSpc>
              <a:buFont typeface="Wingdings" pitchFamily="2" charset="2"/>
              <a:buChar char="q"/>
            </a:pPr>
            <a:endParaRPr lang="fa-I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00166" y="274638"/>
            <a:ext cx="6286544" cy="654032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t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fa-IR" sz="4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زهکش معکوس</a:t>
            </a:r>
            <a:endParaRPr lang="fa-IR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214282" y="1285860"/>
            <a:ext cx="8715436" cy="5000660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16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 اين 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فرايند عکس سيستم زهکشی زير سطحی مورد استفاده قرار می گيرد.</a:t>
            </a:r>
          </a:p>
          <a:p>
            <a:pPr>
              <a:lnSpc>
                <a:spcPct val="16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 اين 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سيستم نيز با توجه به عدم اشغال اراضی سطحی و همچنين حذف تبخير حائز اهميت است.</a:t>
            </a:r>
          </a:p>
          <a:p>
            <a:pPr>
              <a:lnSpc>
                <a:spcPct val="16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 شبکه 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زهکشی معکوس، قطر و طول لوله ها تابعی از منابع آب تغذيه، قابليت هدايت هيدروليکی آبخوان و عمق آن و ساير عوامل می باشد. </a:t>
            </a:r>
          </a:p>
          <a:p>
            <a:pPr>
              <a:lnSpc>
                <a:spcPct val="16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 بارزترين 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نمونه اين کارها در کشور ژاپن است که بصورت گسترده مورد استفاده قرار ميگيرد.</a:t>
            </a:r>
            <a:endParaRPr lang="fa-I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4414" y="274638"/>
            <a:ext cx="6786610" cy="796908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t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نوارهای سنگريزه ای</a:t>
            </a:r>
            <a:br>
              <a:rPr lang="fa-IR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fa-IR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714348" y="1357298"/>
            <a:ext cx="7786742" cy="4214842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 برای 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افزايش قدرت نفوذپذيری و سطح تماس مورد استفاده قرار مي گيرد.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 در 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صورت وجود رسوبات کلوئيدی و سيلتی، امکان گرفتگی منافذ و کاهش کارآيی وجود دارد.</a:t>
            </a:r>
            <a:endParaRPr lang="fa-I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282" y="1000108"/>
            <a:ext cx="8572560" cy="5643578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در روشهای تلفيقی، هر دو سيستم سطحی و زير سطحی بصورت توامان مورد استفاده قرار می گيرد.</a:t>
            </a:r>
          </a:p>
          <a:p>
            <a:pPr>
              <a:lnSpc>
                <a:spcPct val="16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 تلفيق دو سيستم می تواند بر کارآيی و قابليت يک طرح تغذيه مصنوعی بیفزاید.</a:t>
            </a:r>
          </a:p>
          <a:p>
            <a:pPr>
              <a:lnSpc>
                <a:spcPct val="16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ازجمله محاسن کاربرد سيستم های سطحی سادگی امورتعمير و نگهداری، محدوده زياد نفوذ و قدرت ذخيره آب را مي توان نام برد.</a:t>
            </a:r>
          </a:p>
          <a:p>
            <a:pPr>
              <a:lnSpc>
                <a:spcPct val="16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ازجمله محاسن سيستم های عمقی دسترسی به سفره های عميق تر و حداقل اراضی را می توان اشاره نمود.</a:t>
            </a:r>
          </a:p>
          <a:p>
            <a:pPr>
              <a:lnSpc>
                <a:spcPct val="16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 بسته به شرايط منابع آبی، توپوگرافی و قابليت ذخيره سفره  وهدايت هيدروليکی آن ميتوان سيستمها را تلفيق نمود و يک طرح موفق ارائه داد.</a:t>
            </a:r>
            <a:endParaRPr lang="fa-I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86380" y="214290"/>
            <a:ext cx="3357586" cy="714380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t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fa-IR" sz="4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روشهای تلفيقی</a:t>
            </a:r>
            <a:br>
              <a:rPr lang="fa-IR" sz="4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fa-IR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28604"/>
            <a:ext cx="6357982" cy="206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428868"/>
            <a:ext cx="635798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786322"/>
            <a:ext cx="6357982" cy="126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ction Button: Custom 4">
            <a:hlinkClick r:id="rId5" action="ppaction://hlinksldjump" highlightClick="1"/>
          </p:cNvPr>
          <p:cNvSpPr/>
          <p:nvPr/>
        </p:nvSpPr>
        <p:spPr>
          <a:xfrm>
            <a:off x="214282" y="6143644"/>
            <a:ext cx="785818" cy="57148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649993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کنترل و مهار سيلاب ها و ذخيره مقدار مازاد آن ها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استفاده از پتانسيل مخزن زيرزمينی جهت ذخيره آب مازاد در فصل غير زراعی (محاسن آب های زیر زمینی )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جلوگيری از پديده نشست زمين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مقابله با پديده هجوم آب های شور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حذف آلودگی های ميکروبی و</a:t>
            </a:r>
            <a:r>
              <a:rPr lang="fa-IR" sz="2400" dirty="0" smtClean="0"/>
              <a:t>باکتريولوژيک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 دراثر حرکت در محيط های متخلخل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به تعادل رسانيدن وضعيت آبخوان ها در دشت های با بيلان منفی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حفظ انرژی گرمايی زمين (ژئوترمال)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8662" y="285728"/>
            <a:ext cx="7429552" cy="796908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t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fa-IR" sz="36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علل گرایش به سمت تغذیه مصنوعی</a:t>
            </a:r>
            <a:endParaRPr lang="fa-IR" sz="36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72031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اصلاح سفره عبارت است از اجرای سازه ای برای جلوگیری از خروج آب يا تداخل آن با يک منبع غير کيفی (نظير دريا)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بهترين مثال در اين زمينه می توان به احداث سدهای زيرزمينی با هدف کنترل سطح آب در سفره شيرين و جلوگيری از تداخل آن با آب شور اشاره نمود.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استفاده از ديواره های بتن پلاستيک در طول و عمق زياد در ژاپن بهترين مثال در اين زمينه است.</a:t>
            </a:r>
            <a:endParaRPr lang="fa-I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8662" y="274638"/>
            <a:ext cx="7215238" cy="868346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t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تغذيه غير مستقيم (اصلاح سفره )</a:t>
            </a:r>
            <a:br>
              <a:rPr lang="fa-IR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fa-IR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7158" y="285728"/>
            <a:ext cx="8358246" cy="57864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357158" y="5214950"/>
            <a:ext cx="8358246" cy="85725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لایه ناتراوا</a:t>
            </a:r>
            <a:endParaRPr lang="fa-IR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>
            <a:endCxn id="10" idx="0"/>
          </p:cNvCxnSpPr>
          <p:nvPr/>
        </p:nvCxnSpPr>
        <p:spPr>
          <a:xfrm rot="16200000" flipH="1">
            <a:off x="2518158" y="3196826"/>
            <a:ext cx="4000527" cy="357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2875348" y="3196826"/>
            <a:ext cx="4000527" cy="357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4853354" y="604911"/>
            <a:ext cx="3854548" cy="633046"/>
          </a:xfrm>
          <a:custGeom>
            <a:avLst/>
            <a:gdLst>
              <a:gd name="connsiteX0" fmla="*/ 3854548 w 3854548"/>
              <a:gd name="connsiteY0" fmla="*/ 56271 h 633046"/>
              <a:gd name="connsiteX1" fmla="*/ 2518117 w 3854548"/>
              <a:gd name="connsiteY1" fmla="*/ 42203 h 633046"/>
              <a:gd name="connsiteX2" fmla="*/ 1645920 w 3854548"/>
              <a:gd name="connsiteY2" fmla="*/ 309489 h 633046"/>
              <a:gd name="connsiteX3" fmla="*/ 0 w 3854548"/>
              <a:gd name="connsiteY3" fmla="*/ 633046 h 63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4548" h="633046">
                <a:moveTo>
                  <a:pt x="3854548" y="56271"/>
                </a:moveTo>
                <a:cubicBezTo>
                  <a:pt x="3370385" y="28135"/>
                  <a:pt x="2886222" y="0"/>
                  <a:pt x="2518117" y="42203"/>
                </a:cubicBezTo>
                <a:cubicBezTo>
                  <a:pt x="2150012" y="84406"/>
                  <a:pt x="2065606" y="211015"/>
                  <a:pt x="1645920" y="309489"/>
                </a:cubicBezTo>
                <a:cubicBezTo>
                  <a:pt x="1226234" y="407963"/>
                  <a:pt x="613117" y="520504"/>
                  <a:pt x="0" y="633046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Freeform 19"/>
          <p:cNvSpPr/>
          <p:nvPr/>
        </p:nvSpPr>
        <p:spPr>
          <a:xfrm>
            <a:off x="351692" y="1155896"/>
            <a:ext cx="4149970" cy="461889"/>
          </a:xfrm>
          <a:custGeom>
            <a:avLst/>
            <a:gdLst>
              <a:gd name="connsiteX0" fmla="*/ 4149970 w 4149970"/>
              <a:gd name="connsiteY0" fmla="*/ 53926 h 461889"/>
              <a:gd name="connsiteX1" fmla="*/ 3235570 w 4149970"/>
              <a:gd name="connsiteY1" fmla="*/ 39858 h 461889"/>
              <a:gd name="connsiteX2" fmla="*/ 1983545 w 4149970"/>
              <a:gd name="connsiteY2" fmla="*/ 293076 h 461889"/>
              <a:gd name="connsiteX3" fmla="*/ 900333 w 4149970"/>
              <a:gd name="connsiteY3" fmla="*/ 349347 h 461889"/>
              <a:gd name="connsiteX4" fmla="*/ 0 w 4149970"/>
              <a:gd name="connsiteY4" fmla="*/ 461889 h 46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9970" h="461889">
                <a:moveTo>
                  <a:pt x="4149970" y="53926"/>
                </a:moveTo>
                <a:cubicBezTo>
                  <a:pt x="3873305" y="26963"/>
                  <a:pt x="3596641" y="0"/>
                  <a:pt x="3235570" y="39858"/>
                </a:cubicBezTo>
                <a:cubicBezTo>
                  <a:pt x="2874499" y="79716"/>
                  <a:pt x="2372751" y="241494"/>
                  <a:pt x="1983545" y="293076"/>
                </a:cubicBezTo>
                <a:cubicBezTo>
                  <a:pt x="1594339" y="344658"/>
                  <a:pt x="1230924" y="321212"/>
                  <a:pt x="900333" y="349347"/>
                </a:cubicBezTo>
                <a:cubicBezTo>
                  <a:pt x="569742" y="377482"/>
                  <a:pt x="284871" y="419685"/>
                  <a:pt x="0" y="461889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Rectangle 14"/>
          <p:cNvSpPr/>
          <p:nvPr/>
        </p:nvSpPr>
        <p:spPr>
          <a:xfrm>
            <a:off x="4929190" y="2428868"/>
            <a:ext cx="3786214" cy="2786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a-IR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جهت جریان</a:t>
            </a:r>
            <a:endParaRPr lang="fa-IR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71802" y="2428868"/>
            <a:ext cx="1857388" cy="2786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6143636" y="3571876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57158" y="4143380"/>
            <a:ext cx="1428760" cy="107157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7" name="Trapezoid 26"/>
          <p:cNvSpPr/>
          <p:nvPr/>
        </p:nvSpPr>
        <p:spPr>
          <a:xfrm>
            <a:off x="1571604" y="1785926"/>
            <a:ext cx="2000264" cy="3429024"/>
          </a:xfrm>
          <a:prstGeom prst="trapezoid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atin typeface="Times New Roman" pitchFamily="18" charset="0"/>
                <a:cs typeface="Times New Roman" pitchFamily="18" charset="0"/>
              </a:rPr>
              <a:t>سد از جنس رس</a:t>
            </a:r>
            <a:endParaRPr lang="fa-I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571480"/>
            <a:ext cx="4643438" cy="120032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a-IR" sz="36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از حضور و توجه شما متشکرم</a:t>
            </a:r>
            <a:endParaRPr lang="fa-IR" sz="36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3857652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نوسانات و عدم تحقق منبع آبی قابل تغذيه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نقص سيستم کنترل و آبگيری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مشکلات بهره برداری، تعمير و نگهداری ( رسوب گذاری سريع  و ... )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عدم 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اشتياق 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مسئولين جهت اجرای 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طرح های 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تغذيه مصنوعی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عدم مشارکت مردم در 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طرح های 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مذکور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عدم رويکرد علمی در اين زمينه</a:t>
            </a:r>
            <a:endParaRPr lang="fa-I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t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fa-IR" sz="4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مشکلات طرح های </a:t>
            </a:r>
            <a:r>
              <a:rPr lang="fa-IR" sz="4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تغذيه مصنوعی در کشور</a:t>
            </a:r>
            <a:r>
              <a:rPr lang="fa-IR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fa-IR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fa-IR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805192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جريان چشمه ها و قنوات در فصل غير مصرف (جريان زمستانه)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پتانسيل سيلابی حوضه ها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فاضلاب های 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خانگی و صنعتی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آب مازاد آبياری 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پتانسيل رواناب پايه مازاد بر مصرف خصوصاً در زمستان که نياز آب کشاورزی حداقل است.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endParaRPr lang="fa-I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6715172" cy="654032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t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منابع آب تغذيه</a:t>
            </a:r>
            <a:br>
              <a:rPr lang="fa-IR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fa-IR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285860"/>
            <a:ext cx="7643866" cy="4143404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زمين شناسی منطقه و برش زمين شناسی دارای نفوذپذيری مناسب باشد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تشکيلات سطحی و  زيرسطحی زمين بشکلی نباشد که باعث افت کيفی آب شود .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لایه های متناوب ازتشکيلات نفوذناپذير درمحل تغذيه وجود نداشته باشد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ضخامت لايه غير اشباع کم باشد.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286676" cy="654032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t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گزينش مکان مناسب</a:t>
            </a:r>
            <a:br>
              <a:rPr lang="fa-IR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fa-IR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214422"/>
            <a:ext cx="8143932" cy="500066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ازاراضی کم ارزش استفاده شود تا هزينه های تملک صفر يا حداقل باشد.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حتی الامکان تغذيه در خطوط هم تراز آب زيرزمينی صورت گيرد تا آب بصورت يکنواخت توزيع شود.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محل طرح تغذيه مصنوعی طوری باشد تا ازمصالح محل برای اجرای طرح استفاده شود و جابجايی مصالح درحجم بالا انجام نگيرد.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در صورت امکان محل تغذيه و تخليه (مصرف) بهم نزديک باشد.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endParaRPr lang="fa-I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929618" cy="642942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t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گزينش مکان مناسب</a:t>
            </a:r>
            <a:br>
              <a:rPr lang="fa-IR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fa-IR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879</TotalTime>
  <Words>1899</Words>
  <Application>Microsoft Office PowerPoint</Application>
  <PresentationFormat>On-screen Show (4:3)</PresentationFormat>
  <Paragraphs>171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Concourse</vt:lpstr>
      <vt:lpstr>  </vt:lpstr>
      <vt:lpstr>Slide 2</vt:lpstr>
      <vt:lpstr>Slide 3</vt:lpstr>
      <vt:lpstr>عوامل افت سطح ایستابی</vt:lpstr>
      <vt:lpstr>علل گرایش به سمت تغذیه مصنوعی</vt:lpstr>
      <vt:lpstr>مشکلات طرح های تغذيه مصنوعی در کشور </vt:lpstr>
      <vt:lpstr>منابع آب تغذيه </vt:lpstr>
      <vt:lpstr>گزينش مکان مناسب </vt:lpstr>
      <vt:lpstr>گزينش مکان مناسب </vt:lpstr>
      <vt:lpstr>روشهای تغذيه مصنوعی</vt:lpstr>
      <vt:lpstr>تغذیه مستقیم</vt:lpstr>
      <vt:lpstr>روشهای تغذيه مستقیم سطحی</vt:lpstr>
      <vt:lpstr>پخش سيلاب </vt:lpstr>
      <vt:lpstr>Slide 14</vt:lpstr>
      <vt:lpstr>حوضچه ها و مخازن نفوذ آب </vt:lpstr>
      <vt:lpstr>Slide 16</vt:lpstr>
      <vt:lpstr>حوضچه ها و مخازن نفوذ آب </vt:lpstr>
      <vt:lpstr>حوضچه ها و مخازن نفوذ آب </vt:lpstr>
      <vt:lpstr>Slide 19</vt:lpstr>
      <vt:lpstr>Slide 20</vt:lpstr>
      <vt:lpstr>Slide 21</vt:lpstr>
      <vt:lpstr>Slide 22</vt:lpstr>
      <vt:lpstr>تقويت مسير جريان</vt:lpstr>
      <vt:lpstr>آبياری مازاد </vt:lpstr>
      <vt:lpstr>انواع سیستم آبیاری</vt:lpstr>
      <vt:lpstr>Slide 26</vt:lpstr>
      <vt:lpstr>Slide 27</vt:lpstr>
      <vt:lpstr>Slide 28</vt:lpstr>
      <vt:lpstr>سيستم جوی و پشته </vt:lpstr>
      <vt:lpstr>Slide 30</vt:lpstr>
      <vt:lpstr>Slide 31</vt:lpstr>
      <vt:lpstr>Slide 32</vt:lpstr>
      <vt:lpstr>Slide 33</vt:lpstr>
      <vt:lpstr>احداث سدهای تغذيه ای </vt:lpstr>
      <vt:lpstr>Slide 35</vt:lpstr>
      <vt:lpstr>Slide 36</vt:lpstr>
      <vt:lpstr>تغذیه مستقیم زیر سطحی </vt:lpstr>
      <vt:lpstr>روشهای تغذیه مستقيم زير سطحی</vt:lpstr>
      <vt:lpstr>استفاده از منافذ طبيعی </vt:lpstr>
      <vt:lpstr>چاه های تغذیه </vt:lpstr>
      <vt:lpstr>Slide 41</vt:lpstr>
      <vt:lpstr>کور شدگی چاه های تغذیه </vt:lpstr>
      <vt:lpstr>رفع کور شدگی از چاه های تغذیه </vt:lpstr>
      <vt:lpstr>پيشگيری از کور شدگی چاه ها تغذیه</vt:lpstr>
      <vt:lpstr>گودال های مصنوعی </vt:lpstr>
      <vt:lpstr>زهکش معکوس</vt:lpstr>
      <vt:lpstr>نوارهای سنگريزه ای </vt:lpstr>
      <vt:lpstr>روشهای تلفيقی </vt:lpstr>
      <vt:lpstr>Slide 49</vt:lpstr>
      <vt:lpstr>تغذيه غير مستقيم (اصلاح سفره ) </vt:lpstr>
      <vt:lpstr>Slide 51</vt:lpstr>
      <vt:lpstr>Slide 52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kavosh</dc:creator>
  <cp:lastModifiedBy>kavosh</cp:lastModifiedBy>
  <cp:revision>87</cp:revision>
  <dcterms:created xsi:type="dcterms:W3CDTF">2013-11-05T20:18:42Z</dcterms:created>
  <dcterms:modified xsi:type="dcterms:W3CDTF">2013-11-15T19:35:20Z</dcterms:modified>
</cp:coreProperties>
</file>